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78"/>
  </p:notesMasterIdLst>
  <p:sldIdLst>
    <p:sldId id="256" r:id="rId2"/>
    <p:sldId id="257" r:id="rId3"/>
    <p:sldId id="258" r:id="rId4"/>
    <p:sldId id="303" r:id="rId5"/>
    <p:sldId id="455" r:id="rId6"/>
    <p:sldId id="304" r:id="rId7"/>
    <p:sldId id="305" r:id="rId8"/>
    <p:sldId id="481" r:id="rId9"/>
    <p:sldId id="456" r:id="rId10"/>
    <p:sldId id="306" r:id="rId11"/>
    <p:sldId id="307" r:id="rId12"/>
    <p:sldId id="309" r:id="rId13"/>
    <p:sldId id="308" r:id="rId14"/>
    <p:sldId id="310" r:id="rId15"/>
    <p:sldId id="311" r:id="rId16"/>
    <p:sldId id="313" r:id="rId17"/>
    <p:sldId id="312" r:id="rId18"/>
    <p:sldId id="314" r:id="rId19"/>
    <p:sldId id="315" r:id="rId20"/>
    <p:sldId id="320" r:id="rId21"/>
    <p:sldId id="321" r:id="rId22"/>
    <p:sldId id="322" r:id="rId23"/>
    <p:sldId id="323" r:id="rId24"/>
    <p:sldId id="324" r:id="rId25"/>
    <p:sldId id="316" r:id="rId26"/>
    <p:sldId id="317" r:id="rId27"/>
    <p:sldId id="318" r:id="rId28"/>
    <p:sldId id="325" r:id="rId29"/>
    <p:sldId id="326" r:id="rId30"/>
    <p:sldId id="327" r:id="rId31"/>
    <p:sldId id="328" r:id="rId32"/>
    <p:sldId id="329" r:id="rId33"/>
    <p:sldId id="330" r:id="rId34"/>
    <p:sldId id="264" r:id="rId35"/>
    <p:sldId id="483" r:id="rId36"/>
    <p:sldId id="484" r:id="rId37"/>
    <p:sldId id="265" r:id="rId38"/>
    <p:sldId id="332" r:id="rId39"/>
    <p:sldId id="485" r:id="rId40"/>
    <p:sldId id="486" r:id="rId41"/>
    <p:sldId id="458" r:id="rId42"/>
    <p:sldId id="336" r:id="rId43"/>
    <p:sldId id="441" r:id="rId44"/>
    <p:sldId id="335" r:id="rId45"/>
    <p:sldId id="337" r:id="rId46"/>
    <p:sldId id="267" r:id="rId47"/>
    <p:sldId id="338" r:id="rId48"/>
    <p:sldId id="268" r:id="rId49"/>
    <p:sldId id="339" r:id="rId50"/>
    <p:sldId id="269" r:id="rId51"/>
    <p:sldId id="462" r:id="rId52"/>
    <p:sldId id="270" r:id="rId53"/>
    <p:sldId id="271" r:id="rId54"/>
    <p:sldId id="343" r:id="rId55"/>
    <p:sldId id="344" r:id="rId56"/>
    <p:sldId id="345" r:id="rId57"/>
    <p:sldId id="272" r:id="rId58"/>
    <p:sldId id="487" r:id="rId59"/>
    <p:sldId id="346" r:id="rId60"/>
    <p:sldId id="347" r:id="rId61"/>
    <p:sldId id="348" r:id="rId62"/>
    <p:sldId id="341" r:id="rId63"/>
    <p:sldId id="488" r:id="rId64"/>
    <p:sldId id="273" r:id="rId65"/>
    <p:sldId id="370" r:id="rId66"/>
    <p:sldId id="371" r:id="rId67"/>
    <p:sldId id="350" r:id="rId68"/>
    <p:sldId id="351" r:id="rId69"/>
    <p:sldId id="352" r:id="rId70"/>
    <p:sldId id="353" r:id="rId71"/>
    <p:sldId id="354" r:id="rId72"/>
    <p:sldId id="275" r:id="rId73"/>
    <p:sldId id="356" r:id="rId74"/>
    <p:sldId id="451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55" r:id="rId83"/>
    <p:sldId id="276" r:id="rId84"/>
    <p:sldId id="301" r:id="rId85"/>
    <p:sldId id="443" r:id="rId86"/>
    <p:sldId id="278" r:id="rId87"/>
    <p:sldId id="372" r:id="rId88"/>
    <p:sldId id="279" r:id="rId89"/>
    <p:sldId id="298" r:id="rId90"/>
    <p:sldId id="452" r:id="rId91"/>
    <p:sldId id="280" r:id="rId92"/>
    <p:sldId id="444" r:id="rId93"/>
    <p:sldId id="453" r:id="rId94"/>
    <p:sldId id="454" r:id="rId95"/>
    <p:sldId id="282" r:id="rId96"/>
    <p:sldId id="376" r:id="rId97"/>
    <p:sldId id="463" r:id="rId98"/>
    <p:sldId id="374" r:id="rId99"/>
    <p:sldId id="281" r:id="rId100"/>
    <p:sldId id="378" r:id="rId101"/>
    <p:sldId id="380" r:id="rId102"/>
    <p:sldId id="490" r:id="rId103"/>
    <p:sldId id="491" r:id="rId104"/>
    <p:sldId id="377" r:id="rId105"/>
    <p:sldId id="283" r:id="rId106"/>
    <p:sldId id="489" r:id="rId107"/>
    <p:sldId id="386" r:id="rId108"/>
    <p:sldId id="387" r:id="rId109"/>
    <p:sldId id="388" r:id="rId110"/>
    <p:sldId id="389" r:id="rId111"/>
    <p:sldId id="395" r:id="rId112"/>
    <p:sldId id="390" r:id="rId113"/>
    <p:sldId id="391" r:id="rId114"/>
    <p:sldId id="392" r:id="rId115"/>
    <p:sldId id="393" r:id="rId116"/>
    <p:sldId id="394" r:id="rId117"/>
    <p:sldId id="396" r:id="rId118"/>
    <p:sldId id="397" r:id="rId119"/>
    <p:sldId id="402" r:id="rId120"/>
    <p:sldId id="403" r:id="rId121"/>
    <p:sldId id="404" r:id="rId122"/>
    <p:sldId id="405" r:id="rId123"/>
    <p:sldId id="406" r:id="rId124"/>
    <p:sldId id="407" r:id="rId125"/>
    <p:sldId id="408" r:id="rId126"/>
    <p:sldId id="409" r:id="rId127"/>
    <p:sldId id="410" r:id="rId128"/>
    <p:sldId id="411" r:id="rId129"/>
    <p:sldId id="412" r:id="rId130"/>
    <p:sldId id="413" r:id="rId131"/>
    <p:sldId id="414" r:id="rId132"/>
    <p:sldId id="415" r:id="rId133"/>
    <p:sldId id="416" r:id="rId134"/>
    <p:sldId id="417" r:id="rId135"/>
    <p:sldId id="418" r:id="rId136"/>
    <p:sldId id="419" r:id="rId137"/>
    <p:sldId id="420" r:id="rId138"/>
    <p:sldId id="421" r:id="rId139"/>
    <p:sldId id="422" r:id="rId140"/>
    <p:sldId id="479" r:id="rId141"/>
    <p:sldId id="288" r:id="rId142"/>
    <p:sldId id="423" r:id="rId143"/>
    <p:sldId id="289" r:id="rId144"/>
    <p:sldId id="290" r:id="rId145"/>
    <p:sldId id="424" r:id="rId146"/>
    <p:sldId id="429" r:id="rId147"/>
    <p:sldId id="459" r:id="rId148"/>
    <p:sldId id="460" r:id="rId149"/>
    <p:sldId id="461" r:id="rId150"/>
    <p:sldId id="293" r:id="rId151"/>
    <p:sldId id="302" r:id="rId152"/>
    <p:sldId id="294" r:id="rId153"/>
    <p:sldId id="433" r:id="rId154"/>
    <p:sldId id="434" r:id="rId155"/>
    <p:sldId id="436" r:id="rId156"/>
    <p:sldId id="435" r:id="rId157"/>
    <p:sldId id="437" r:id="rId158"/>
    <p:sldId id="438" r:id="rId159"/>
    <p:sldId id="440" r:id="rId160"/>
    <p:sldId id="480" r:id="rId161"/>
    <p:sldId id="464" r:id="rId162"/>
    <p:sldId id="465" r:id="rId163"/>
    <p:sldId id="466" r:id="rId164"/>
    <p:sldId id="467" r:id="rId165"/>
    <p:sldId id="468" r:id="rId166"/>
    <p:sldId id="469" r:id="rId167"/>
    <p:sldId id="470" r:id="rId168"/>
    <p:sldId id="471" r:id="rId169"/>
    <p:sldId id="472" r:id="rId170"/>
    <p:sldId id="473" r:id="rId171"/>
    <p:sldId id="474" r:id="rId172"/>
    <p:sldId id="475" r:id="rId173"/>
    <p:sldId id="476" r:id="rId174"/>
    <p:sldId id="477" r:id="rId175"/>
    <p:sldId id="478" r:id="rId176"/>
    <p:sldId id="482" r:id="rId1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>
      <p:cViewPr varScale="1">
        <p:scale>
          <a:sx n="102" d="100"/>
          <a:sy n="102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2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FF38F6-4CEC-41AC-A0B6-028B92859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51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F38F6-4CEC-41AC-A0B6-028B92859E8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F38F6-4CEC-41AC-A0B6-028B92859E8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F38F6-4CEC-41AC-A0B6-028B92859E89}" type="slidenum">
              <a:rPr lang="en-US" smtClean="0"/>
              <a:pPr>
                <a:defRPr/>
              </a:pPr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11/8/2017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6E6F7-1486-43FB-9157-B70DF88944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0CA1511-02DA-4114-9E07-BDB78001C6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8E90C8-F60A-44C5-BBA2-3AA1C24B52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8D138C7-94A9-44BF-A271-0A0E55D64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78DD7D4-00A3-4BB6-89B2-75D9D507A6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014499-C6C4-4664-902F-6EB35B316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69975C-5A24-4F24-A11C-C2C39AF341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83764F-52F5-49B1-996C-CED9E82611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FC6CE14-8CC8-4EA8-A202-74A97517A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Relationship Id="rId9" Type="http://schemas.openxmlformats.org/officeDocument/2006/relationships/image" Target="../media/image56.gi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Terminology and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Implementing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4000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Listing 6.5 (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BinarySearchTree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delete 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Methods</a:t>
            </a:r>
            <a:r>
              <a:rPr lang="en-US" dirty="0" smtClean="0">
                <a:solidFill>
                  <a:srgbClr val="0070C0"/>
                </a:solidFill>
              </a:rPr>
              <a:t>; pages 325-326)</a:t>
            </a:r>
          </a:p>
          <a:p>
            <a:endParaRPr lang="en-US" sz="2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NOTE: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is nothing special about the left </a:t>
            </a:r>
            <a:r>
              <a:rPr lang="en-US" sz="3200" dirty="0" err="1"/>
              <a:t>subtree</a:t>
            </a:r>
            <a:r>
              <a:rPr lang="en-US" sz="3200" dirty="0"/>
              <a:t>. We could do the same thing with the right </a:t>
            </a:r>
            <a:r>
              <a:rPr lang="en-US" sz="3200" dirty="0" err="1" smtClean="0"/>
              <a:t>subtree</a:t>
            </a:r>
            <a:r>
              <a:rPr lang="en-US" sz="3200" dirty="0" smtClean="0"/>
              <a:t>.</a:t>
            </a:r>
          </a:p>
          <a:p>
            <a:pPr lvl="2"/>
            <a:r>
              <a:rPr lang="en-US" sz="2900" dirty="0" smtClean="0"/>
              <a:t>How?</a:t>
            </a:r>
          </a:p>
          <a:p>
            <a:pPr lvl="2"/>
            <a:r>
              <a:rPr lang="en-US" sz="2900" dirty="0" smtClean="0"/>
              <a:t> Just </a:t>
            </a:r>
            <a:r>
              <a:rPr lang="en-US" sz="2900" dirty="0"/>
              <a:t>use the </a:t>
            </a:r>
            <a:r>
              <a:rPr lang="en-US" sz="2900" i="1" dirty="0"/>
              <a:t>smallest</a:t>
            </a:r>
            <a:r>
              <a:rPr lang="en-US" sz="2900" dirty="0"/>
              <a:t> value in the right </a:t>
            </a:r>
            <a:r>
              <a:rPr lang="en-US" sz="2900" dirty="0" err="1"/>
              <a:t>subtree</a:t>
            </a:r>
            <a:r>
              <a:rPr lang="en-US" sz="2900" dirty="0"/>
              <a:t>. </a:t>
            </a:r>
            <a:endParaRPr lang="en-US" sz="29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Testing a Binary Search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Verify that an inorder traversal will display the tree contents in ascending order after a series of insertions and deletions are performed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6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 - Revisit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116684" y="1600200"/>
            <a:ext cx="7874916" cy="4953000"/>
          </a:xfrm>
        </p:spPr>
        <p:txBody>
          <a:bodyPr>
            <a:normAutofit/>
          </a:bodyPr>
          <a:lstStyle/>
          <a:p>
            <a:r>
              <a:rPr lang="en-US" sz="2400" dirty="0"/>
              <a:t>First explain what a </a:t>
            </a:r>
            <a:r>
              <a:rPr lang="en-US" sz="2400" u="sng" dirty="0"/>
              <a:t>tree</a:t>
            </a:r>
            <a:r>
              <a:rPr lang="en-US" sz="2400" dirty="0"/>
              <a:t>, then </a:t>
            </a:r>
            <a:r>
              <a:rPr lang="en-US" sz="2400" u="sng" dirty="0"/>
              <a:t>binary tree</a:t>
            </a:r>
            <a:r>
              <a:rPr lang="en-US" sz="2400" dirty="0"/>
              <a:t>, then a </a:t>
            </a:r>
            <a:r>
              <a:rPr lang="en-US" sz="2400" u="sng" dirty="0"/>
              <a:t>binary search tree </a:t>
            </a:r>
            <a:r>
              <a:rPr lang="en-US" sz="2400" dirty="0"/>
              <a:t>is. </a:t>
            </a:r>
            <a:r>
              <a:rPr lang="en-US" sz="2400" dirty="0" smtClean="0"/>
              <a:t>Implement </a:t>
            </a:r>
            <a:r>
              <a:rPr lang="en-US" sz="2400" dirty="0"/>
              <a:t>a function that verifies whether a binary tree is a valid binary search tree.</a:t>
            </a:r>
          </a:p>
          <a:p>
            <a:r>
              <a:rPr lang="en-US" sz="2400" dirty="0" smtClean="0"/>
              <a:t>Find </a:t>
            </a:r>
            <a:r>
              <a:rPr lang="en-US" sz="2400" dirty="0"/>
              <a:t>the deepest common </a:t>
            </a:r>
            <a:r>
              <a:rPr lang="en-US" sz="2400" u="sng" dirty="0"/>
              <a:t>ancestor</a:t>
            </a:r>
            <a:r>
              <a:rPr lang="en-US" sz="2400" dirty="0"/>
              <a:t> of two nodes in a tree structure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Define </a:t>
            </a:r>
            <a:r>
              <a:rPr lang="en-US" sz="2400" u="sng" dirty="0"/>
              <a:t>binary search tree</a:t>
            </a:r>
            <a:r>
              <a:rPr lang="en-US" sz="2400" dirty="0"/>
              <a:t>. Develop a procedure to verify a binary search tree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Find the </a:t>
            </a:r>
            <a:r>
              <a:rPr lang="en-US" sz="2400" u="sng" dirty="0"/>
              <a:t>height</a:t>
            </a:r>
            <a:r>
              <a:rPr lang="en-US" sz="2400" dirty="0"/>
              <a:t> of a binary </a:t>
            </a:r>
            <a:r>
              <a:rPr lang="en-US" sz="2400" dirty="0" smtClean="0"/>
              <a:t>tree</a:t>
            </a:r>
          </a:p>
          <a:p>
            <a:r>
              <a:rPr lang="en-US" sz="2400" dirty="0"/>
              <a:t>Find the max </a:t>
            </a:r>
            <a:r>
              <a:rPr lang="en-US" sz="2400" u="sng" dirty="0"/>
              <a:t>depth</a:t>
            </a:r>
            <a:r>
              <a:rPr lang="en-US" sz="2400" dirty="0"/>
              <a:t> of a binary </a:t>
            </a:r>
            <a:r>
              <a:rPr lang="en-US" sz="2400" dirty="0" smtClean="0"/>
              <a:t>tree</a:t>
            </a:r>
          </a:p>
          <a:p>
            <a:r>
              <a:rPr lang="en-US" sz="2400" dirty="0"/>
              <a:t>Write a function that takes 2 arguments: a </a:t>
            </a:r>
            <a:r>
              <a:rPr lang="en-US" sz="2400" u="sng" dirty="0"/>
              <a:t>binary tree </a:t>
            </a:r>
            <a:r>
              <a:rPr lang="en-US" sz="2400" dirty="0"/>
              <a:t>and an integer n, it should return the n-</a:t>
            </a:r>
            <a:r>
              <a:rPr lang="en-US" sz="2400" dirty="0" err="1"/>
              <a:t>th</a:t>
            </a:r>
            <a:r>
              <a:rPr lang="en-US" sz="2400" dirty="0"/>
              <a:t> element in the </a:t>
            </a:r>
            <a:r>
              <a:rPr lang="en-US" sz="2400" u="sng" dirty="0" err="1"/>
              <a:t>inorder</a:t>
            </a:r>
            <a:r>
              <a:rPr lang="en-US" sz="2400" u="sng" dirty="0"/>
              <a:t> traversal </a:t>
            </a:r>
            <a:r>
              <a:rPr lang="en-US" sz="2400" dirty="0"/>
              <a:t>of the binary tree.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8" y="1816171"/>
            <a:ext cx="7239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4" y="34345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" y="2726175"/>
            <a:ext cx="66675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2" y="4287394"/>
            <a:ext cx="66675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074279"/>
            <a:ext cx="666750" cy="66675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4" y="5826753"/>
            <a:ext cx="717624" cy="7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49" y="1905000"/>
            <a:ext cx="878951" cy="878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73" y="3637224"/>
            <a:ext cx="878951" cy="878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76699"/>
            <a:ext cx="878951" cy="878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32" y="4579565"/>
            <a:ext cx="878951" cy="878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48" y="2593451"/>
            <a:ext cx="990600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82" y="5979049"/>
            <a:ext cx="878951" cy="8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7394448" cy="4495800"/>
          </a:xfrm>
        </p:spPr>
        <p:txBody>
          <a:bodyPr/>
          <a:lstStyle/>
          <a:p>
            <a:r>
              <a:rPr lang="en-US" dirty="0"/>
              <a:t>Convert a </a:t>
            </a:r>
            <a:r>
              <a:rPr lang="en-US" b="1" dirty="0"/>
              <a:t>binary search tree </a:t>
            </a:r>
            <a:r>
              <a:rPr lang="en-US" dirty="0"/>
              <a:t>to a sorted </a:t>
            </a:r>
            <a:r>
              <a:rPr lang="en-US" b="1" dirty="0"/>
              <a:t>double-linked list</a:t>
            </a:r>
            <a:r>
              <a:rPr lang="en-US" dirty="0"/>
              <a:t>. We can only change the target of pointers, but cannot create any new nodes</a:t>
            </a:r>
            <a:r>
              <a:rPr lang="en-US" dirty="0" smtClean="0"/>
              <a:t>.</a:t>
            </a:r>
          </a:p>
          <a:p>
            <a:r>
              <a:rPr lang="en-US" dirty="0"/>
              <a:t>Write an algorithm to </a:t>
            </a:r>
            <a:r>
              <a:rPr lang="en-US" dirty="0" err="1" smtClean="0"/>
              <a:t>travere</a:t>
            </a:r>
            <a:r>
              <a:rPr lang="en-US" dirty="0" smtClean="0"/>
              <a:t> a </a:t>
            </a:r>
            <a:r>
              <a:rPr lang="en-US" dirty="0"/>
              <a:t>binary tree level </a:t>
            </a:r>
            <a:r>
              <a:rPr lang="en-US" dirty="0" smtClean="0"/>
              <a:t>wise.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 Job Interview Questions</a:t>
            </a:r>
          </a:p>
        </p:txBody>
      </p:sp>
      <p:pic>
        <p:nvPicPr>
          <p:cNvPr id="1026" name="Picture 2" descr="http://fitnessangels.net/wp-content/uploads/2013/08/Thinking-icon-1030x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48" y="5333999"/>
            <a:ext cx="2681201" cy="15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371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771776"/>
            <a:ext cx="749299" cy="749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72866"/>
            <a:ext cx="7239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51212"/>
            <a:ext cx="3162317" cy="2890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17815"/>
            <a:ext cx="878951" cy="8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and 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Heaps and Priority Queues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heap is a </a:t>
            </a:r>
            <a:r>
              <a:rPr lang="en-US" i="1" dirty="0" smtClean="0">
                <a:solidFill>
                  <a:srgbClr val="C00000"/>
                </a:solidFill>
              </a:rPr>
              <a:t>complete binary tree </a:t>
            </a:r>
            <a:r>
              <a:rPr lang="en-US" dirty="0" smtClean="0"/>
              <a:t>with the following properties</a:t>
            </a:r>
          </a:p>
          <a:p>
            <a:pPr lvl="1"/>
            <a:r>
              <a:rPr lang="en-US" dirty="0"/>
              <a:t>The value in the root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/>
              <a:t>smallest</a:t>
            </a:r>
            <a:r>
              <a:rPr lang="en-US" dirty="0"/>
              <a:t> item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  <a:p>
            <a:pPr lvl="1"/>
            <a:r>
              <a:rPr lang="en-US" dirty="0"/>
              <a:t>Every </a:t>
            </a:r>
            <a:r>
              <a:rPr lang="en-US" dirty="0" smtClean="0"/>
              <a:t>nonempty </a:t>
            </a:r>
            <a:r>
              <a:rPr lang="en-US" dirty="0" err="1" smtClean="0"/>
              <a:t>subtree</a:t>
            </a:r>
            <a:r>
              <a:rPr lang="en-US" dirty="0" smtClean="0"/>
              <a:t> </a:t>
            </a:r>
            <a:r>
              <a:rPr lang="en-US" dirty="0"/>
              <a:t>is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a heap</a:t>
            </a:r>
            <a:endParaRPr lang="en-US" dirty="0"/>
          </a:p>
        </p:txBody>
      </p:sp>
      <p:pic>
        <p:nvPicPr>
          <p:cNvPr id="26626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2286000"/>
            <a:ext cx="3566829" cy="1981200"/>
          </a:xfrm>
          <a:prstGeom prst="rect">
            <a:avLst/>
          </a:prstGeom>
          <a:noFill/>
        </p:spPr>
      </p:pic>
      <p:sp>
        <p:nvSpPr>
          <p:cNvPr id="2" name="Oval Callout 1"/>
          <p:cNvSpPr/>
          <p:nvPr/>
        </p:nvSpPr>
        <p:spPr>
          <a:xfrm rot="21100946">
            <a:off x="2569120" y="5179486"/>
            <a:ext cx="2714855" cy="712110"/>
          </a:xfrm>
          <a:prstGeom prst="wedgeEllipseCallout">
            <a:avLst>
              <a:gd name="adj1" fmla="val -39030"/>
              <a:gd name="adj2" fmla="val -18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Recursive 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28575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these are heaps?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272643"/>
            <a:ext cx="2995451" cy="22191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518189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41635"/>
            <a:ext cx="3162317" cy="2890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" y="1559656"/>
            <a:ext cx="2341947" cy="1861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38437"/>
            <a:ext cx="8763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34343"/>
            <a:ext cx="876300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5576"/>
            <a:ext cx="876300" cy="876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96" y="2671089"/>
            <a:ext cx="728396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02" y="4598040"/>
            <a:ext cx="538731" cy="897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4842" y="592146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Max-heap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502362"/>
            <a:ext cx="728396" cy="838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354617" y="4873510"/>
            <a:ext cx="3503808" cy="1997965"/>
            <a:chOff x="5213726" y="3063501"/>
            <a:chExt cx="3503808" cy="1997965"/>
          </a:xfrm>
        </p:grpSpPr>
        <p:sp>
          <p:nvSpPr>
            <p:cNvPr id="21" name="TextBox 20"/>
            <p:cNvSpPr txBox="1"/>
            <p:nvPr/>
          </p:nvSpPr>
          <p:spPr>
            <a:xfrm>
              <a:off x="6855343" y="30635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173523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33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29" name="Straight Connector 28"/>
            <p:cNvCxnSpPr>
              <a:stCxn id="21" idx="1"/>
              <a:endCxn id="2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3"/>
              <a:endCxn id="23" idx="0"/>
            </p:cNvCxnSpPr>
            <p:nvPr/>
          </p:nvCxnSpPr>
          <p:spPr>
            <a:xfrm>
              <a:off x="7296489" y="3248167"/>
              <a:ext cx="69520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43" idx="0"/>
            </p:cNvCxnSpPr>
            <p:nvPr/>
          </p:nvCxnSpPr>
          <p:spPr>
            <a:xfrm flipH="1">
              <a:off x="5654872" y="3972299"/>
              <a:ext cx="269377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4" idx="0"/>
            </p:cNvCxnSpPr>
            <p:nvPr/>
          </p:nvCxnSpPr>
          <p:spPr>
            <a:xfrm flipH="1" flipV="1">
              <a:off x="6365396" y="3972299"/>
              <a:ext cx="269374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2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9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50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7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8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5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26" y="5354394"/>
            <a:ext cx="876300" cy="87630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783424" y="6447697"/>
            <a:ext cx="533400" cy="394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Inserting an Item into a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6" name="TextBox 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89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38" name="Straight Connector 37"/>
            <p:cNvCxnSpPr>
              <a:stCxn id="6" idx="1"/>
              <a:endCxn id="8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" idx="3"/>
              <a:endCxn id="9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2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3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8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9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4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5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726195" cy="13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12268" y="4511766"/>
              <a:ext cx="11028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375568" cy="1997965"/>
            <a:chOff x="5213726" y="3063501"/>
            <a:chExt cx="337556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195198" cy="369332"/>
              <a:chOff x="7394096" y="4142433"/>
              <a:chExt cx="119519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2057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8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</p:spTree>
    <p:extLst>
      <p:ext uri="{BB962C8B-B14F-4D97-AF65-F5344CB8AC3E}">
        <p14:creationId xmlns:p14="http://schemas.microsoft.com/office/powerpoint/2010/main" val="35955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3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6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Removing an Item from a Heap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42665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845922" y="3276600"/>
            <a:ext cx="2926478" cy="706284"/>
          </a:xfrm>
          <a:prstGeom prst="wedgeRectCallout">
            <a:avLst>
              <a:gd name="adj1" fmla="val -53710"/>
              <a:gd name="adj2" fmla="val 9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Always remove from the root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8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296489" y="3248167"/>
              <a:ext cx="69520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a heap is a complete binary tree, it can be implemented efficiently using an array </a:t>
            </a:r>
            <a:r>
              <a:rPr lang="en-US" dirty="0" smtClean="0"/>
              <a:t>rather than </a:t>
            </a:r>
            <a:r>
              <a:rPr lang="en-US" dirty="0"/>
              <a:t>a linked data </a:t>
            </a:r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51488" y="19253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30618" y="24752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93521" y="2470583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820096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261242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804544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236591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779893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221039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040669" y="30151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035329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000466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82758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52" name="Straight Connector 51"/>
          <p:cNvCxnSpPr>
            <a:stCxn id="40" idx="1"/>
            <a:endCxn id="42" idx="0"/>
          </p:cNvCxnSpPr>
          <p:nvPr/>
        </p:nvCxnSpPr>
        <p:spPr>
          <a:xfrm flipH="1">
            <a:off x="3751191" y="2109981"/>
            <a:ext cx="700297" cy="365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  <a:endCxn id="44" idx="0"/>
          </p:cNvCxnSpPr>
          <p:nvPr/>
        </p:nvCxnSpPr>
        <p:spPr>
          <a:xfrm>
            <a:off x="4764394" y="2109981"/>
            <a:ext cx="849701" cy="360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76" idx="0"/>
          </p:cNvCxnSpPr>
          <p:nvPr/>
        </p:nvCxnSpPr>
        <p:spPr>
          <a:xfrm flipH="1">
            <a:off x="3261242" y="2839915"/>
            <a:ext cx="269376" cy="17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00" idx="0"/>
          </p:cNvCxnSpPr>
          <p:nvPr/>
        </p:nvCxnSpPr>
        <p:spPr>
          <a:xfrm flipH="1">
            <a:off x="5221039" y="2839915"/>
            <a:ext cx="172482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8" idx="0"/>
          </p:cNvCxnSpPr>
          <p:nvPr/>
        </p:nvCxnSpPr>
        <p:spPr>
          <a:xfrm flipH="1" flipV="1">
            <a:off x="3971764" y="2839915"/>
            <a:ext cx="284138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0"/>
          </p:cNvCxnSpPr>
          <p:nvPr/>
        </p:nvCxnSpPr>
        <p:spPr>
          <a:xfrm flipH="1" flipV="1">
            <a:off x="5818639" y="2839915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5" idx="0"/>
          </p:cNvCxnSpPr>
          <p:nvPr/>
        </p:nvCxnSpPr>
        <p:spPr>
          <a:xfrm flipV="1">
            <a:off x="3040669" y="3379381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6" idx="0"/>
          </p:cNvCxnSpPr>
          <p:nvPr/>
        </p:nvCxnSpPr>
        <p:spPr>
          <a:xfrm flipH="1" flipV="1">
            <a:off x="3395930" y="3379381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1" idx="0"/>
          </p:cNvCxnSpPr>
          <p:nvPr/>
        </p:nvCxnSpPr>
        <p:spPr>
          <a:xfrm flipV="1">
            <a:off x="4025117" y="3389617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82" idx="0"/>
          </p:cNvCxnSpPr>
          <p:nvPr/>
        </p:nvCxnSpPr>
        <p:spPr>
          <a:xfrm flipH="1" flipV="1">
            <a:off x="4349152" y="3379381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9" idx="0"/>
          </p:cNvCxnSpPr>
          <p:nvPr/>
        </p:nvCxnSpPr>
        <p:spPr>
          <a:xfrm flipV="1">
            <a:off x="5000466" y="3379381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0" idx="0"/>
          </p:cNvCxnSpPr>
          <p:nvPr/>
        </p:nvCxnSpPr>
        <p:spPr>
          <a:xfrm flipH="1" flipV="1">
            <a:off x="5377491" y="3389617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387368" y="19253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30618" y="247523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93521" y="247058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040669" y="30151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035329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00466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882758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820096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261242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804544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236591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4779893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221039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9639E-6 L -0.33003 0.43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217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99075E-7 L -0.18524 0.357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99075E-7 L -0.32882 0.35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1758E-7 L -0.01493 0.278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034E-6 L -0.06389 0.276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38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1758E-7 L -0.11268 0.27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1758E-7 L -0.15086 0.278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0037E-6 L 0.2342 0.198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037E-6 L 0.24427 0.19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0037E-6 L 0.24323 0.19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037E-6 L 0.25417 0.198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037E-6 L 0.25313 0.19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0037E-6 L 0.26319 0.1984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76" grpId="0"/>
      <p:bldP spid="78" grpId="0"/>
      <p:bldP spid="73" grpId="0"/>
      <p:bldP spid="74" grpId="0"/>
      <p:bldP spid="92" grpId="0"/>
      <p:bldP spid="94" grpId="0"/>
      <p:bldP spid="95" grpId="0"/>
      <p:bldP spid="109" grpId="0"/>
      <p:bldP spid="110" grpId="0"/>
      <p:bldP spid="111" grpId="0"/>
      <p:bldP spid="112" grpId="0"/>
      <p:bldP spid="114" grpId="0"/>
      <p:bldP spid="115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212761" y="2545377"/>
            <a:ext cx="2286000" cy="930614"/>
          </a:xfrm>
          <a:prstGeom prst="borderCallout1">
            <a:avLst>
              <a:gd name="adj1" fmla="val 49196"/>
              <a:gd name="adj2" fmla="val 99836"/>
              <a:gd name="adj3" fmla="val 80879"/>
              <a:gd name="adj4" fmla="val 123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node at the top of a tree is called its </a:t>
            </a:r>
            <a:r>
              <a:rPr lang="en-US" i="1" dirty="0" smtClean="0">
                <a:solidFill>
                  <a:srgbClr val="FF0000"/>
                </a:solidFill>
              </a:rPr>
              <a:t>root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stCxn id="92" idx="2"/>
            <a:endCxn id="95" idx="2"/>
          </p:cNvCxnSpPr>
          <p:nvPr/>
        </p:nvCxnSpPr>
        <p:spPr>
          <a:xfrm rot="16200000" flipH="1">
            <a:off x="2038208" y="4790039"/>
            <a:ext cx="1816" cy="1001454"/>
          </a:xfrm>
          <a:prstGeom prst="bentConnector3">
            <a:avLst>
              <a:gd name="adj1" fmla="val 232094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4" idx="2"/>
          </p:cNvCxnSpPr>
          <p:nvPr/>
        </p:nvCxnSpPr>
        <p:spPr>
          <a:xfrm flipV="1">
            <a:off x="2015098" y="5291674"/>
            <a:ext cx="0" cy="423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324" y="5721824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839061" y="5721824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339788" y="5721824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10" idx="2"/>
          </p:cNvCxnSpPr>
          <p:nvPr/>
        </p:nvCxnSpPr>
        <p:spPr>
          <a:xfrm flipV="1">
            <a:off x="2015098" y="5278190"/>
            <a:ext cx="1613358" cy="4441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9" idx="2"/>
          </p:cNvCxnSpPr>
          <p:nvPr/>
        </p:nvCxnSpPr>
        <p:spPr>
          <a:xfrm flipV="1">
            <a:off x="3104819" y="5275885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8093" y="5722343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904943" y="5722343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405670" y="5722343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>
            <a:stCxn id="94" idx="2"/>
          </p:cNvCxnSpPr>
          <p:nvPr/>
        </p:nvCxnSpPr>
        <p:spPr>
          <a:xfrm>
            <a:off x="2015098" y="5291674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6" idx="2"/>
          </p:cNvCxnSpPr>
          <p:nvPr/>
        </p:nvCxnSpPr>
        <p:spPr>
          <a:xfrm flipV="1">
            <a:off x="2539842" y="5289858"/>
            <a:ext cx="2125802" cy="4459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43093" y="5289369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2837" y="5735827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943217" y="5735827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4461713" y="5742652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39842" y="5305158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23" idx="2"/>
          </p:cNvCxnSpPr>
          <p:nvPr/>
        </p:nvCxnSpPr>
        <p:spPr>
          <a:xfrm flipV="1">
            <a:off x="3087110" y="5278190"/>
            <a:ext cx="2619016" cy="442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21039" y="5289858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9115" y="5732937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998369" y="5732937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499096" y="5732937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87110" y="5289930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25" idx="2"/>
          </p:cNvCxnSpPr>
          <p:nvPr/>
        </p:nvCxnSpPr>
        <p:spPr>
          <a:xfrm flipV="1">
            <a:off x="3620412" y="5275885"/>
            <a:ext cx="3155035" cy="4491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88622" y="5294283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2417" y="5737362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6049331" y="5737362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550058" y="5737362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20412" y="5294355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11" idx="2"/>
          </p:cNvCxnSpPr>
          <p:nvPr/>
        </p:nvCxnSpPr>
        <p:spPr>
          <a:xfrm rot="10800000">
            <a:off x="4136965" y="5295849"/>
            <a:ext cx="3166145" cy="4199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49042" y="5737362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7133359" y="5726517"/>
            <a:ext cx="400110" cy="50109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303109" y="5295848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554874" y="2655249"/>
            <a:ext cx="2250096" cy="11908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node </a:t>
            </a:r>
            <a:r>
              <a:rPr lang="en-US" dirty="0"/>
              <a:t>at position </a:t>
            </a:r>
            <a:r>
              <a:rPr lang="en-US" i="1" dirty="0" smtClean="0"/>
              <a:t>c </a:t>
            </a:r>
            <a:br>
              <a:rPr lang="en-US" i="1" dirty="0" smtClean="0"/>
            </a:br>
            <a:r>
              <a:rPr lang="en-US" dirty="0" smtClean="0"/>
              <a:t>can find its parent at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 – 1)/2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into a Heap Implemented as an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ArrayList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814743" y="2205968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000217" y="4584643"/>
            <a:ext cx="7143566" cy="723036"/>
            <a:chOff x="1317816" y="4584643"/>
            <a:chExt cx="7143566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71279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317816" y="4920526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4525" y="4922342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19269" y="4922342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84246" y="490655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407883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28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16391" y="4926516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5071" y="4906715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66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000466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85553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26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45768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54874" y="490655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082536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59854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8001000" y="4900881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8001000" y="4586406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4373" y="2006770"/>
            <a:ext cx="380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 smtClean="0"/>
              <a:t>1. Insert the new element at the end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table.size() - 1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ArrayList </a:t>
            </a:r>
            <a:r>
              <a:rPr lang="en-US" sz="3600" b="0" dirty="0" smtClean="0"/>
              <a:t>(cont.)</a:t>
            </a:r>
            <a:endParaRPr lang="en-US" sz="36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373" y="2006770"/>
            <a:ext cx="380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 smtClean="0"/>
              <a:t>1. Insert the new element at the end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table.size() - 1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373" y="2006770"/>
            <a:ext cx="397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/>
              <a:t>2</a:t>
            </a:r>
            <a:r>
              <a:rPr lang="en-US" dirty="0" smtClean="0"/>
              <a:t>.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(child – 1)/ 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1066800"/>
          </a:xfrm>
          <a:prstGeom prst="borderCallout1">
            <a:avLst>
              <a:gd name="adj1" fmla="val 50579"/>
              <a:gd name="adj2" fmla="val 118"/>
              <a:gd name="adj3" fmla="val 77669"/>
              <a:gd name="adj4" fmla="val -4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links from a node to its successors are called </a:t>
            </a:r>
            <a:r>
              <a:rPr lang="en-US" i="1" dirty="0" smtClean="0">
                <a:solidFill>
                  <a:srgbClr val="FF0000"/>
                </a:solidFill>
              </a:rPr>
              <a:t>branches</a:t>
            </a:r>
          </a:p>
        </p:txBody>
      </p:sp>
      <p:cxnSp>
        <p:nvCxnSpPr>
          <p:cNvPr id="10" name="Straight Connector 9"/>
          <p:cNvCxnSpPr>
            <a:stCxn id="21" idx="2"/>
          </p:cNvCxnSpPr>
          <p:nvPr/>
        </p:nvCxnSpPr>
        <p:spPr>
          <a:xfrm rot="10800000" flipV="1">
            <a:off x="3920636" y="3505200"/>
            <a:ext cx="2327764" cy="243856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8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14304" y="5293097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781104" y="5307679"/>
            <a:ext cx="430887" cy="1237176"/>
            <a:chOff x="7226201" y="5322261"/>
            <a:chExt cx="430887" cy="1237176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22261"/>
              <a:ext cx="215443" cy="404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25473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650577" y="5307679"/>
            <a:ext cx="571666" cy="1239927"/>
            <a:chOff x="7226201" y="5319510"/>
            <a:chExt cx="571666" cy="1239927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19510"/>
              <a:ext cx="356222" cy="407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25473" y="530986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957597" y="530986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1173041" y="5728707"/>
            <a:ext cx="1067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Removal from a </a:t>
            </a:r>
            <a:r>
              <a:rPr lang="en-US" b="1" dirty="0"/>
              <a:t>Heap Implemented as an</a:t>
            </a:r>
            <a:r>
              <a:rPr lang="en-US" dirty="0"/>
              <a:t> 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ArrayList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Removing an Element from a Heap Implemented as an ArrayList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1. 	Remove the last element (i.e., the one at size() – 1) and set the item at 0 to this value.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2. 	Set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400" dirty="0" smtClean="0">
                <a:latin typeface="Calibri" pitchFamily="34" charset="0"/>
              </a:rPr>
              <a:t> to 0.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3. 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 (true)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4. 	                Set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leftChild </a:t>
            </a:r>
            <a:r>
              <a:rPr lang="en-US" sz="1400" dirty="0" smtClean="0">
                <a:latin typeface="Calibri" pitchFamily="34" charset="0"/>
              </a:rPr>
              <a:t>to (2 *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400" dirty="0" smtClean="0">
                <a:latin typeface="Calibri" pitchFamily="34" charset="0"/>
              </a:rPr>
              <a:t>) + 1 and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400" dirty="0" smtClean="0">
                <a:latin typeface="Calibri" pitchFamily="34" charset="0"/>
              </a:rPr>
              <a:t> to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leftChild</a:t>
            </a:r>
            <a:r>
              <a:rPr lang="en-US" sz="1400" dirty="0" smtClean="0">
                <a:latin typeface="Calibri" pitchFamily="34" charset="0"/>
              </a:rPr>
              <a:t> + 1.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5. 	    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leftChild &gt;= table.size()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6. 		            Break out of loop.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7. 		Assume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400" dirty="0" smtClean="0">
                <a:latin typeface="Calibri" pitchFamily="34" charset="0"/>
              </a:rPr>
              <a:t> (the smaller child) is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leftChild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8. 	    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rightChild &lt; table.size() and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 table[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&lt; table[leftChild]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9. 		             Set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400" dirty="0" smtClean="0">
                <a:latin typeface="Calibri" pitchFamily="34" charset="0"/>
              </a:rPr>
              <a:t> to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10. 	    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table[parent] &gt; table[minChild]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11. 		             Swap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table[parent</a:t>
            </a:r>
            <a:r>
              <a:rPr lang="en-US" sz="1400" dirty="0" smtClean="0">
                <a:latin typeface="Calibri" pitchFamily="34" charset="0"/>
              </a:rPr>
              <a:t>] and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table[minChild</a:t>
            </a:r>
            <a:r>
              <a:rPr lang="en-US" sz="1400" dirty="0" smtClean="0">
                <a:latin typeface="Calibri" pitchFamily="34" charset="0"/>
              </a:rPr>
              <a:t>].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12. 		             Set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400" dirty="0" smtClean="0">
                <a:latin typeface="Calibri" pitchFamily="34" charset="0"/>
              </a:rPr>
              <a:t> to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	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13. 			Break out of loop.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of the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 traces a path from the root to a leaf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traces a path from a leaf to the root</a:t>
            </a:r>
          </a:p>
          <a:p>
            <a:r>
              <a:rPr lang="en-US" dirty="0" smtClean="0"/>
              <a:t>This requires at most </a:t>
            </a:r>
            <a:r>
              <a:rPr lang="en-US" i="1" dirty="0" smtClean="0"/>
              <a:t>h</a:t>
            </a:r>
            <a:r>
              <a:rPr lang="en-US" dirty="0" smtClean="0"/>
              <a:t> steps where </a:t>
            </a:r>
            <a:r>
              <a:rPr lang="en-US" i="1" dirty="0" smtClean="0"/>
              <a:t>h</a:t>
            </a:r>
            <a:r>
              <a:rPr lang="en-US" dirty="0" smtClean="0"/>
              <a:t> is the height of the tree</a:t>
            </a:r>
          </a:p>
          <a:p>
            <a:r>
              <a:rPr lang="en-US" dirty="0" smtClean="0"/>
              <a:t>The largest </a:t>
            </a:r>
            <a:r>
              <a:rPr lang="en-US" i="1" dirty="0" smtClean="0"/>
              <a:t>full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has 2</a:t>
            </a:r>
            <a:r>
              <a:rPr lang="en-US" i="1" baseline="30000" dirty="0" smtClean="0"/>
              <a:t>h</a:t>
            </a:r>
            <a:r>
              <a:rPr lang="en-US" dirty="0" smtClean="0"/>
              <a:t>-1 nodes</a:t>
            </a:r>
          </a:p>
          <a:p>
            <a:r>
              <a:rPr lang="en-US" dirty="0" smtClean="0"/>
              <a:t>The smallest </a:t>
            </a:r>
            <a:r>
              <a:rPr lang="en-US" i="1" dirty="0" smtClean="0"/>
              <a:t>complete</a:t>
            </a:r>
            <a:r>
              <a:rPr lang="en-US" dirty="0" smtClean="0"/>
              <a:t> tree of </a:t>
            </a:r>
            <a:r>
              <a:rPr lang="en-US" dirty="0"/>
              <a:t>height </a:t>
            </a:r>
            <a:r>
              <a:rPr lang="en-US" i="1" dirty="0"/>
              <a:t>h</a:t>
            </a:r>
            <a:r>
              <a:rPr lang="en-US" dirty="0" smtClean="0"/>
              <a:t> has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h</a:t>
            </a:r>
            <a:r>
              <a:rPr lang="en-US" baseline="30000" dirty="0" smtClean="0"/>
              <a:t>-1)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Both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 are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028700" y="2675107"/>
            <a:ext cx="2286000" cy="930614"/>
          </a:xfrm>
          <a:prstGeom prst="borderCallout1">
            <a:avLst>
              <a:gd name="adj1" fmla="val 46428"/>
              <a:gd name="adj2" fmla="val 99836"/>
              <a:gd name="adj3" fmla="val 137621"/>
              <a:gd name="adj4" fmla="val 18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successors of a node are called its </a:t>
            </a:r>
            <a:r>
              <a:rPr lang="en-US" i="1" dirty="0" smtClean="0">
                <a:solidFill>
                  <a:srgbClr val="FF0000"/>
                </a:solidFill>
              </a:rPr>
              <a:t>children</a:t>
            </a:r>
          </a:p>
        </p:txBody>
      </p:sp>
      <p:cxnSp>
        <p:nvCxnSpPr>
          <p:cNvPr id="10" name="Straight Connector 9"/>
          <p:cNvCxnSpPr>
            <a:stCxn id="21" idx="0"/>
            <a:endCxn id="7" idx="0"/>
          </p:cNvCxnSpPr>
          <p:nvPr/>
        </p:nvCxnSpPr>
        <p:spPr>
          <a:xfrm>
            <a:off x="3314700" y="3140414"/>
            <a:ext cx="19050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397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7924800" cy="4495800"/>
          </a:xfrm>
        </p:spPr>
        <p:txBody>
          <a:bodyPr/>
          <a:lstStyle/>
          <a:p>
            <a:r>
              <a:rPr lang="en-US" dirty="0"/>
              <a:t>Given an array 1 to N, how many permutations of it will be Min </a:t>
            </a:r>
            <a:r>
              <a:rPr lang="en-US" dirty="0" smtClean="0"/>
              <a:t>Heap.</a:t>
            </a:r>
          </a:p>
          <a:p>
            <a:pPr lvl="1"/>
            <a:r>
              <a:rPr lang="en-US" dirty="0" smtClean="0"/>
              <a:t>This is pretty tricky…</a:t>
            </a:r>
          </a:p>
          <a:p>
            <a:endParaRPr lang="en-US" dirty="0"/>
          </a:p>
          <a:p>
            <a:r>
              <a:rPr lang="en-US" dirty="0" smtClean="0"/>
              <a:t>Recall palindromes?</a:t>
            </a:r>
          </a:p>
          <a:p>
            <a:pPr lvl="1"/>
            <a:r>
              <a:rPr lang="en-US" dirty="0"/>
              <a:t>Find numbers which are palindromic in both their decimal and octal representations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Priority Queues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heap is used to implement a special kind of queue called a priority queue</a:t>
            </a:r>
          </a:p>
          <a:p>
            <a:pPr eaLnBrk="1" hangingPunct="1"/>
            <a:r>
              <a:rPr lang="en-US" dirty="0" smtClean="0"/>
              <a:t>The heap is not very useful as an ADT on its own</a:t>
            </a:r>
          </a:p>
          <a:p>
            <a:pPr lvl="1" eaLnBrk="1" hangingPunct="1"/>
            <a:r>
              <a:rPr lang="en-US" dirty="0" smtClean="0"/>
              <a:t>We will not create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Heap</a:t>
            </a:r>
            <a:r>
              <a:rPr lang="en-US" dirty="0" smtClean="0"/>
              <a:t> interface or code a class that implements it</a:t>
            </a:r>
          </a:p>
          <a:p>
            <a:pPr lvl="1" eaLnBrk="1" hangingPunct="1"/>
            <a:r>
              <a:rPr lang="en-US" dirty="0" smtClean="0"/>
              <a:t>Instead, we will incorporate its algorithms when we implement a priority queue class and heapsort</a:t>
            </a:r>
          </a:p>
          <a:p>
            <a:pPr eaLnBrk="1" hangingPunct="1"/>
            <a:r>
              <a:rPr lang="en-US" dirty="0" smtClean="0"/>
              <a:t>Sometimes a FIFO queue may not be the best way to implement a waiting line</a:t>
            </a:r>
          </a:p>
          <a:p>
            <a:pPr eaLnBrk="1" hangingPunct="1"/>
            <a:r>
              <a:rPr lang="en-US" dirty="0" smtClean="0"/>
              <a:t>A priority queue is a data structure in which only the highest-priority item is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Priority Queues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a print queue, sometimes it is more appropriate to print a short document that arrived after a very long document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priority queue </a:t>
            </a:r>
            <a:r>
              <a:rPr lang="en-US" dirty="0" smtClean="0"/>
              <a:t>is a data structure in which only the highest-priority item is accessible (as opposed to the first item entered)</a:t>
            </a:r>
          </a:p>
        </p:txBody>
      </p:sp>
    </p:spTree>
    <p:extLst>
      <p:ext uri="{BB962C8B-B14F-4D97-AF65-F5344CB8AC3E}">
        <p14:creationId xmlns:p14="http://schemas.microsoft.com/office/powerpoint/2010/main" val="541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Insertion into a Priority Queue</a:t>
            </a:r>
          </a:p>
        </p:txBody>
      </p:sp>
      <p:pic>
        <p:nvPicPr>
          <p:cNvPr id="27650" name="Picture 2" descr="C:\Documents and Settings\Administrator\My Documents\Koffman\PPTs\JPEGS\JWCL233_Koffman JPG files\ch06\w0158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752600"/>
            <a:ext cx="8638363" cy="304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5486400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Priority of document is inversely proportional to its page 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PriorityQueue</a:t>
            </a:r>
            <a:r>
              <a:rPr lang="en-US" sz="4000" dirty="0" smtClean="0"/>
              <a:t> </a:t>
            </a:r>
            <a:r>
              <a:rPr lang="en-US" b="1" dirty="0" smtClean="0"/>
              <a:t>Class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12953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Java provides 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PriorityQueue&lt;E&gt;</a:t>
            </a:r>
            <a:r>
              <a:rPr lang="en-US" dirty="0" smtClean="0"/>
              <a:t> class that implements the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Queue&lt;E&gt; </a:t>
            </a:r>
            <a:r>
              <a:rPr lang="en-US" dirty="0" smtClean="0"/>
              <a:t>interface given in Chapter 4. </a:t>
            </a:r>
          </a:p>
        </p:txBody>
      </p:sp>
      <p:pic>
        <p:nvPicPr>
          <p:cNvPr id="41986" name="Picture 2" descr="C:\Documents and Settings\Administrator\My Documents\Koffman\PPTs\Koffman_Digital Request 150 DPI JPEG\Ch06\Table 6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819400"/>
            <a:ext cx="862390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a Heap as the Basis of a Priority Queue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priority queue, just like a heap, the “smallest” item always is removed first</a:t>
            </a:r>
          </a:p>
          <a:p>
            <a:r>
              <a:rPr lang="en-US" dirty="0" smtClean="0"/>
              <a:t>Because heap insertion and removal is </a:t>
            </a:r>
            <a:br>
              <a:rPr lang="en-US" dirty="0" smtClean="0"/>
            </a:br>
            <a:r>
              <a:rPr lang="en-US" dirty="0" smtClean="0"/>
              <a:t>O(log </a:t>
            </a:r>
            <a:r>
              <a:rPr lang="en-US" i="1" dirty="0" smtClean="0"/>
              <a:t>n</a:t>
            </a:r>
            <a:r>
              <a:rPr lang="en-US" dirty="0" smtClean="0"/>
              <a:t>), a heap can be the basis of a very efficient implementation of a priority queue</a:t>
            </a: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java.util.PriorityQueue</a:t>
            </a:r>
            <a:r>
              <a:rPr lang="en-US" sz="2800" dirty="0" smtClean="0"/>
              <a:t> </a:t>
            </a:r>
            <a:r>
              <a:rPr lang="en-US" dirty="0" smtClean="0"/>
              <a:t>uses an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Object[] </a:t>
            </a:r>
            <a:r>
              <a:rPr lang="en-US" dirty="0" smtClean="0"/>
              <a:t>array.</a:t>
            </a:r>
          </a:p>
          <a:p>
            <a:endParaRPr lang="en-US" dirty="0" smtClean="0"/>
          </a:p>
          <a:p>
            <a:r>
              <a:rPr lang="en-US" dirty="0" smtClean="0"/>
              <a:t>The TA will present an implementation of priority queue using an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Huffman tree </a:t>
            </a:r>
            <a:r>
              <a:rPr lang="en-US" dirty="0" smtClean="0"/>
              <a:t>represents </a:t>
            </a:r>
            <a:r>
              <a:rPr lang="en-US" i="1" dirty="0" smtClean="0"/>
              <a:t>Huffman codes </a:t>
            </a:r>
            <a:r>
              <a:rPr lang="en-US" dirty="0" smtClean="0"/>
              <a:t>for characters that might appear in a text file</a:t>
            </a:r>
          </a:p>
          <a:p>
            <a:r>
              <a:rPr lang="en-US" dirty="0" smtClean="0"/>
              <a:t>As opposed to ASCII or Unicode, Huffman code uses different numbers of bits to encode letters</a:t>
            </a:r>
          </a:p>
          <a:p>
            <a:pPr lvl="1"/>
            <a:r>
              <a:rPr lang="en-US" dirty="0" smtClean="0"/>
              <a:t>more common characters use fewer bits</a:t>
            </a:r>
          </a:p>
          <a:p>
            <a:pPr lvl="1"/>
            <a:r>
              <a:rPr lang="en-US" dirty="0" smtClean="0"/>
              <a:t>Examples of frequently used characters are…</a:t>
            </a:r>
          </a:p>
          <a:p>
            <a:r>
              <a:rPr lang="en-US" dirty="0" smtClean="0"/>
              <a:t>Many programs that compress files use Huffman codes</a:t>
            </a:r>
          </a:p>
        </p:txBody>
      </p:sp>
    </p:spTree>
    <p:extLst>
      <p:ext uri="{BB962C8B-B14F-4D97-AF65-F5344CB8AC3E}">
        <p14:creationId xmlns:p14="http://schemas.microsoft.com/office/powerpoint/2010/main" val="732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458200" cy="4854451"/>
          </a:xfrm>
          <a:prstGeom prst="rect">
            <a:avLst/>
          </a:prstGeo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4495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form a code, traverse the tree from the root to the chosen character, appending 0 if you branch left, and 1 if you branch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966069" cy="4572000"/>
          </a:xfrm>
          <a:prstGeom prst="rect">
            <a:avLst/>
          </a:prstGeo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2667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Examples:</a:t>
            </a:r>
          </a:p>
          <a:p>
            <a:pPr algn="ctr"/>
            <a:r>
              <a:rPr lang="en-US" dirty="0" smtClean="0"/>
              <a:t>d : 10110</a:t>
            </a:r>
          </a:p>
          <a:p>
            <a:pPr algn="ctr"/>
            <a:r>
              <a:rPr lang="en-US" dirty="0" smtClean="0"/>
              <a:t>e : 010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562600" y="3962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0800" y="3124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381926" y="3673814"/>
            <a:ext cx="2286000" cy="930614"/>
          </a:xfrm>
          <a:prstGeom prst="borderCallout1">
            <a:avLst>
              <a:gd name="adj1" fmla="val 50579"/>
              <a:gd name="adj2" fmla="val 118"/>
              <a:gd name="adj3" fmla="val -24298"/>
              <a:gd name="adj4" fmla="val -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predecessor of a node is called its </a:t>
            </a:r>
            <a:r>
              <a:rPr lang="en-US" i="1" dirty="0" smtClean="0">
                <a:solidFill>
                  <a:srgbClr val="FF0000"/>
                </a:solidFill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2137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Huffman tree can be implemented using a binary tree and a PriorityQueue</a:t>
            </a:r>
          </a:p>
          <a:p>
            <a:pPr eaLnBrk="1" hangingPunct="1"/>
            <a:r>
              <a:rPr lang="en-US" dirty="0" smtClean="0"/>
              <a:t>A straight binary encoding of an alphabet assigns a unique binary number to each symbol in the alphabet</a:t>
            </a:r>
          </a:p>
          <a:p>
            <a:pPr lvl="1"/>
            <a:r>
              <a:rPr lang="en-US" dirty="0" smtClean="0"/>
              <a:t>Unicode is an example of such a coding</a:t>
            </a:r>
          </a:p>
          <a:p>
            <a:pPr eaLnBrk="1" hangingPunct="1"/>
            <a:r>
              <a:rPr lang="en-US" dirty="0" smtClean="0"/>
              <a:t>The message “go eagles” requires 144 bits in Unicode but only 38 bits using Huffman coding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 </a:t>
            </a:r>
            <a:r>
              <a:rPr lang="en-US" b="0" dirty="0" smtClean="0"/>
              <a:t>(cont.)</a:t>
            </a:r>
          </a:p>
        </p:txBody>
      </p:sp>
      <p:pic>
        <p:nvPicPr>
          <p:cNvPr id="45058" name="Picture 2" descr="C:\Documents and Settings\Administrator\My Documents\Koffman\PPTs\Koffman_Digital Request 150 DPI JPEG\Ch06\Table 6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05000"/>
            <a:ext cx="880869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 </a:t>
            </a:r>
            <a:r>
              <a:rPr lang="en-US" b="0" dirty="0" smtClean="0"/>
              <a:t>(cont.)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/>
        </p:blipFill>
        <p:spPr bwMode="auto">
          <a:xfrm>
            <a:off x="838200" y="1528549"/>
            <a:ext cx="7648575" cy="47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Building a Custom Huffman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want to build a custom Huffman tree for a file</a:t>
            </a:r>
          </a:p>
          <a:p>
            <a:r>
              <a:rPr lang="en-US" b="1" dirty="0" smtClean="0"/>
              <a:t>Input</a:t>
            </a:r>
            <a:r>
              <a:rPr lang="en-US" dirty="0" smtClean="0"/>
              <a:t>: an array of objects such that each object contains a reference to a symbol occurring in that file and the frequency of occurrence (weight) for the symbol in that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Each node will have storage for two data items: </a:t>
            </a:r>
          </a:p>
          <a:p>
            <a:pPr lvl="2"/>
            <a:r>
              <a:rPr lang="en-US" dirty="0" smtClean="0"/>
              <a:t>the weight of the node and </a:t>
            </a:r>
          </a:p>
          <a:p>
            <a:pPr lvl="2"/>
            <a:r>
              <a:rPr lang="en-US" dirty="0" smtClean="0"/>
              <a:t>the symbol associated with the node</a:t>
            </a:r>
          </a:p>
          <a:p>
            <a:pPr lvl="1"/>
            <a:r>
              <a:rPr lang="en-US" dirty="0" smtClean="0"/>
              <a:t>All symbols will be stored in leaf nodes</a:t>
            </a:r>
          </a:p>
          <a:p>
            <a:pPr lvl="1"/>
            <a:r>
              <a:rPr lang="en-US" dirty="0" smtClean="0"/>
              <a:t>For nodes that are not leaf nodes, the symbol part has no meaning</a:t>
            </a:r>
          </a:p>
          <a:p>
            <a:pPr lvl="1"/>
            <a:r>
              <a:rPr lang="en-US" dirty="0" smtClean="0"/>
              <a:t>The weight of a leaf node will be the frequency of the symbol stored at that node</a:t>
            </a:r>
          </a:p>
          <a:p>
            <a:pPr lvl="1"/>
            <a:r>
              <a:rPr lang="en-US" dirty="0" smtClean="0"/>
              <a:t>The weight of an interior node will be the sum of frequencies of all leaf nodes in the subtree rooted at the interior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 priority queue will be the key data structure in our Huffman tree</a:t>
            </a:r>
          </a:p>
          <a:p>
            <a:pPr lvl="1"/>
            <a:r>
              <a:rPr lang="en-US" dirty="0" smtClean="0"/>
              <a:t>We will store individual symbols and subtrees of multiple symbols in order by their priority (frequency of occurrence)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</a:t>
            </a:r>
            <a:r>
              <a:rPr lang="en-US" b="0" dirty="0" smtClean="0"/>
              <a:t>he Intuition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674" name="Picture 2" descr="C:\Documents and Settings\Administrator\My Documents\Koffman\PPTs\JPEGS\JWCL233_Koffman JPG files\ch06\w016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996314" cy="762000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istrator\My Documents\Koffman\PPTs\JPEGS\JWCL233_Koffman JPG files\ch06\w0161-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1295400" cy="1586865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istrator\My Documents\Koffman\PPTs\JPEGS\JWCL233_Koffman JPG files\ch06\w0162-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81400"/>
            <a:ext cx="1143000" cy="2545150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istrator\My Documents\Koffman\PPTs\JPEGS\JWCL233_Koffman JPG files\ch06\w0163-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39593"/>
            <a:ext cx="1219200" cy="301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7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699" name="Picture 3" descr="C:\Documents and Settings\Administrator\My Documents\Koffman\PPTs\JPEGS\JWCL233_Koffman JPG files\ch06\w0164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514600" cy="3067942"/>
          </a:xfrm>
          <a:prstGeom prst="rect">
            <a:avLst/>
          </a:prstGeom>
          <a:noFill/>
        </p:spPr>
      </p:pic>
      <p:pic>
        <p:nvPicPr>
          <p:cNvPr id="29700" name="Picture 4" descr="C:\Documents and Settings\Administrator\My Documents\Koffman\PPTs\Koffman_Digital Request 150 DPI JPEG\Ch06\Table 6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417887" cy="315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Algorithm for Building a Huffman Tree</a:t>
            </a:r>
          </a:p>
          <a:p>
            <a:pPr marL="342900" indent="-342900"/>
            <a:r>
              <a:rPr lang="en-US" dirty="0" smtClean="0"/>
              <a:t>1.   Construct a set of trees with root nodes that contain each of the individual</a:t>
            </a:r>
          </a:p>
          <a:p>
            <a:pPr marL="342900" indent="-342900"/>
            <a:r>
              <a:rPr lang="en-US" dirty="0" smtClean="0"/>
              <a:t>      symbols and their weights.</a:t>
            </a:r>
          </a:p>
          <a:p>
            <a:r>
              <a:rPr lang="en-US" dirty="0" smtClean="0"/>
              <a:t>2.   Place the set of trees into a priority queue.</a:t>
            </a:r>
          </a:p>
          <a:p>
            <a:r>
              <a:rPr lang="en-US" dirty="0" smtClean="0"/>
              <a:t>3.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the priority queue has more than one item</a:t>
            </a:r>
          </a:p>
          <a:p>
            <a:r>
              <a:rPr lang="en-US" dirty="0" smtClean="0"/>
              <a:t>4. 	 Remove the two trees with the smallest weights.</a:t>
            </a:r>
          </a:p>
          <a:p>
            <a:r>
              <a:rPr lang="en-US" dirty="0" smtClean="0"/>
              <a:t>5. 	 Combine them into a new binary tree in which the weight of the tree</a:t>
            </a:r>
          </a:p>
          <a:p>
            <a:r>
              <a:rPr lang="en-US" dirty="0" smtClean="0"/>
              <a:t>	 root is the sum of the weights of its children.</a:t>
            </a:r>
          </a:p>
          <a:p>
            <a:r>
              <a:rPr lang="en-US" dirty="0" smtClean="0"/>
              <a:t>6. 	 Insert the newly created tree back into the priority queue.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Listing 6.9 (Class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; page 349)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Listing 6.10 (The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>
                <a:solidFill>
                  <a:srgbClr val="0070C0"/>
                </a:solidFill>
              </a:rPr>
              <a:t> Method (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HuffmanTree.java</a:t>
            </a:r>
            <a:r>
              <a:rPr lang="en-US" dirty="0" smtClean="0">
                <a:solidFill>
                  <a:srgbClr val="0070C0"/>
                </a:solidFill>
              </a:rPr>
              <a:t>); pages 350-351)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Listing 6.11 (The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decode</a:t>
            </a:r>
            <a:r>
              <a:rPr lang="en-US" dirty="0" smtClean="0">
                <a:solidFill>
                  <a:srgbClr val="0070C0"/>
                </a:solidFill>
              </a:rPr>
              <a:t> Method (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HuffmanTree.java</a:t>
            </a:r>
            <a:r>
              <a:rPr lang="en-US" dirty="0" smtClean="0">
                <a:solidFill>
                  <a:srgbClr val="0070C0"/>
                </a:solidFill>
              </a:rPr>
              <a:t>); page 352)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64506"/>
            <a:ext cx="2545370" cy="1397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Each node in a tree has </a:t>
            </a:r>
            <a:r>
              <a:rPr lang="en-US" b="1" dirty="0" smtClean="0"/>
              <a:t>exactly one parent except for the root node</a:t>
            </a:r>
            <a:r>
              <a:rPr lang="en-US" dirty="0" smtClean="0"/>
              <a:t>, which has no parent</a:t>
            </a:r>
          </a:p>
        </p:txBody>
      </p:sp>
    </p:spTree>
    <p:extLst>
      <p:ext uri="{BB962C8B-B14F-4D97-AF65-F5344CB8AC3E}">
        <p14:creationId xmlns:p14="http://schemas.microsoft.com/office/powerpoint/2010/main" val="10928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Job Interview Questions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00200" y="1600200"/>
            <a:ext cx="7165848" cy="4495800"/>
          </a:xfrm>
        </p:spPr>
        <p:txBody>
          <a:bodyPr/>
          <a:lstStyle/>
          <a:p>
            <a:r>
              <a:rPr lang="en-US" dirty="0"/>
              <a:t>Write code for Huffman encoding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Nailed it!</a:t>
            </a:r>
            <a:endParaRPr lang="en-US" dirty="0"/>
          </a:p>
        </p:txBody>
      </p:sp>
      <p:pic>
        <p:nvPicPr>
          <p:cNvPr id="1028" name="Picture 4" descr="http://sarahsfav.es/wp-content/uploads/2013/07/amzn_fb-tw_Icon-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A5C897-3D17-4FC0-8FB5-314343FEAD4F}" type="slidenum">
              <a:rPr lang="en-US" sz="800" b="0"/>
              <a:pPr/>
              <a:t>161</a:t>
            </a:fld>
            <a:endParaRPr lang="en-US" sz="1400" b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Huffman Code Construction: 2</a:t>
            </a:r>
            <a:r>
              <a:rPr lang="en-US" baseline="30000" dirty="0" smtClean="0"/>
              <a:t>nd</a:t>
            </a:r>
            <a:r>
              <a:rPr lang="en-US" dirty="0" smtClean="0"/>
              <a:t> Example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Character count in text.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077200" y="1447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77200" y="1066800"/>
            <a:ext cx="914400" cy="381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077200" y="1828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8077200" y="2209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8077200" y="2590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8077200" y="2971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8077200" y="3352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8077200" y="4114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8077200" y="4495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8077200" y="4876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8077200" y="5257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5376" name="Rectangle 28"/>
          <p:cNvSpPr>
            <a:spLocks noChangeArrowheads="1"/>
          </p:cNvSpPr>
          <p:nvPr/>
        </p:nvSpPr>
        <p:spPr bwMode="auto">
          <a:xfrm>
            <a:off x="7315200" y="1447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7315200" y="1066800"/>
            <a:ext cx="762000" cy="381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 dirty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5378" name="Rectangle 30"/>
          <p:cNvSpPr>
            <a:spLocks noChangeArrowheads="1"/>
          </p:cNvSpPr>
          <p:nvPr/>
        </p:nvSpPr>
        <p:spPr bwMode="auto">
          <a:xfrm>
            <a:off x="7315200" y="1828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5379" name="Rectangle 31"/>
          <p:cNvSpPr>
            <a:spLocks noChangeArrowheads="1"/>
          </p:cNvSpPr>
          <p:nvPr/>
        </p:nvSpPr>
        <p:spPr bwMode="auto">
          <a:xfrm>
            <a:off x="7315200" y="2209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5380" name="Rectangle 32"/>
          <p:cNvSpPr>
            <a:spLocks noChangeArrowheads="1"/>
          </p:cNvSpPr>
          <p:nvPr/>
        </p:nvSpPr>
        <p:spPr bwMode="auto">
          <a:xfrm>
            <a:off x="7315200" y="2590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5381" name="Rectangle 33"/>
          <p:cNvSpPr>
            <a:spLocks noChangeArrowheads="1"/>
          </p:cNvSpPr>
          <p:nvPr/>
        </p:nvSpPr>
        <p:spPr bwMode="auto">
          <a:xfrm>
            <a:off x="7315200" y="2971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5382" name="Rectangle 34"/>
          <p:cNvSpPr>
            <a:spLocks noChangeArrowheads="1"/>
          </p:cNvSpPr>
          <p:nvPr/>
        </p:nvSpPr>
        <p:spPr bwMode="auto">
          <a:xfrm>
            <a:off x="7315200" y="3352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5383" name="Rectangle 35"/>
          <p:cNvSpPr>
            <a:spLocks noChangeArrowheads="1"/>
          </p:cNvSpPr>
          <p:nvPr/>
        </p:nvSpPr>
        <p:spPr bwMode="auto">
          <a:xfrm>
            <a:off x="7315200" y="4114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5384" name="Rectangle 36"/>
          <p:cNvSpPr>
            <a:spLocks noChangeArrowheads="1"/>
          </p:cNvSpPr>
          <p:nvPr/>
        </p:nvSpPr>
        <p:spPr bwMode="auto">
          <a:xfrm>
            <a:off x="7315200" y="4495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5385" name="Rectangle 37"/>
          <p:cNvSpPr>
            <a:spLocks noChangeArrowheads="1"/>
          </p:cNvSpPr>
          <p:nvPr/>
        </p:nvSpPr>
        <p:spPr bwMode="auto">
          <a:xfrm>
            <a:off x="7315200" y="4876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5386" name="Rectangle 38"/>
          <p:cNvSpPr>
            <a:spLocks noChangeArrowheads="1"/>
          </p:cNvSpPr>
          <p:nvPr/>
        </p:nvSpPr>
        <p:spPr bwMode="auto">
          <a:xfrm>
            <a:off x="7315200" y="5257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5387" name="Rectangle 39"/>
          <p:cNvSpPr>
            <a:spLocks noChangeArrowheads="1"/>
          </p:cNvSpPr>
          <p:nvPr/>
        </p:nvSpPr>
        <p:spPr bwMode="auto">
          <a:xfrm>
            <a:off x="8077200" y="5638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5388" name="Rectangle 40"/>
          <p:cNvSpPr>
            <a:spLocks noChangeArrowheads="1"/>
          </p:cNvSpPr>
          <p:nvPr/>
        </p:nvSpPr>
        <p:spPr bwMode="auto">
          <a:xfrm>
            <a:off x="8077200" y="6019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5389" name="Rectangle 43"/>
          <p:cNvSpPr>
            <a:spLocks noChangeArrowheads="1"/>
          </p:cNvSpPr>
          <p:nvPr/>
        </p:nvSpPr>
        <p:spPr bwMode="auto">
          <a:xfrm>
            <a:off x="7315200" y="5638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5390" name="Rectangle 44"/>
          <p:cNvSpPr>
            <a:spLocks noChangeArrowheads="1"/>
          </p:cNvSpPr>
          <p:nvPr/>
        </p:nvSpPr>
        <p:spPr bwMode="auto">
          <a:xfrm>
            <a:off x="7315200" y="6019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  <p:sp>
        <p:nvSpPr>
          <p:cNvPr id="15391" name="Rectangle 48"/>
          <p:cNvSpPr>
            <a:spLocks noChangeArrowheads="1"/>
          </p:cNvSpPr>
          <p:nvPr/>
        </p:nvSpPr>
        <p:spPr bwMode="auto">
          <a:xfrm>
            <a:off x="8077200" y="3733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5392" name="Rectangle 50"/>
          <p:cNvSpPr>
            <a:spLocks noChangeArrowheads="1"/>
          </p:cNvSpPr>
          <p:nvPr/>
        </p:nvSpPr>
        <p:spPr bwMode="auto">
          <a:xfrm>
            <a:off x="7315200" y="3733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33" name="Rectangle 32"/>
          <p:cNvSpPr/>
          <p:nvPr/>
        </p:nvSpPr>
        <p:spPr>
          <a:xfrm>
            <a:off x="609600" y="6172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Example source:</a:t>
            </a:r>
          </a:p>
          <a:p>
            <a:r>
              <a:rPr lang="en-US" i="1" dirty="0" smtClean="0"/>
              <a:t>pages.cs.wisc.edu/~</a:t>
            </a:r>
            <a:r>
              <a:rPr lang="en-US" i="1" dirty="0" err="1" smtClean="0"/>
              <a:t>shuchi</a:t>
            </a:r>
            <a:r>
              <a:rPr lang="en-US" i="1" dirty="0" smtClean="0"/>
              <a:t>/courses/577-F12/demos/</a:t>
            </a:r>
            <a:r>
              <a:rPr lang="en-US" i="1" dirty="0"/>
              <a:t>huffman</a:t>
            </a:r>
            <a:r>
              <a:rPr lang="en-US" i="1" dirty="0" smtClean="0"/>
              <a:t>.ppt</a:t>
            </a:r>
            <a:r>
              <a:rPr lang="en-US" dirty="0" smtClean="0"/>
              <a:t>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9A81B5F-9267-4DF7-83E8-FEB62D28C9A5}" type="slidenum">
              <a:rPr lang="en-US" sz="800" b="0"/>
              <a:pPr/>
              <a:t>162</a:t>
            </a:fld>
            <a:endParaRPr lang="en-US" sz="14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7412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413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7415" name="Text Box 35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8332788" y="854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8332788" y="1089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8332788" y="1322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8332788" y="15573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8332788" y="20240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8332788" y="22590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8332788" y="24923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8332788" y="27273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7428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7430" name="Rectangle 31"/>
          <p:cNvSpPr>
            <a:spLocks noChangeArrowheads="1"/>
          </p:cNvSpPr>
          <p:nvPr/>
        </p:nvSpPr>
        <p:spPr bwMode="auto">
          <a:xfrm>
            <a:off x="7848600" y="854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>
            <a:off x="7848600" y="1089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7848600" y="1322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7433" name="Rectangle 34"/>
          <p:cNvSpPr>
            <a:spLocks noChangeArrowheads="1"/>
          </p:cNvSpPr>
          <p:nvPr/>
        </p:nvSpPr>
        <p:spPr bwMode="auto">
          <a:xfrm>
            <a:off x="7848600" y="15573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7434" name="Rectangle 35"/>
          <p:cNvSpPr>
            <a:spLocks noChangeArrowheads="1"/>
          </p:cNvSpPr>
          <p:nvPr/>
        </p:nvSpPr>
        <p:spPr bwMode="auto">
          <a:xfrm>
            <a:off x="7848600" y="20240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7435" name="Rectangle 36"/>
          <p:cNvSpPr>
            <a:spLocks noChangeArrowheads="1"/>
          </p:cNvSpPr>
          <p:nvPr/>
        </p:nvSpPr>
        <p:spPr bwMode="auto">
          <a:xfrm>
            <a:off x="7848600" y="22590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7436" name="Rectangle 37"/>
          <p:cNvSpPr>
            <a:spLocks noChangeArrowheads="1"/>
          </p:cNvSpPr>
          <p:nvPr/>
        </p:nvSpPr>
        <p:spPr bwMode="auto">
          <a:xfrm>
            <a:off x="7848600" y="24923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7437" name="Rectangle 38"/>
          <p:cNvSpPr>
            <a:spLocks noChangeArrowheads="1"/>
          </p:cNvSpPr>
          <p:nvPr/>
        </p:nvSpPr>
        <p:spPr bwMode="auto">
          <a:xfrm>
            <a:off x="7848600" y="27273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7438" name="Rectangle 39"/>
          <p:cNvSpPr>
            <a:spLocks noChangeArrowheads="1"/>
          </p:cNvSpPr>
          <p:nvPr/>
        </p:nvSpPr>
        <p:spPr bwMode="auto">
          <a:xfrm>
            <a:off x="8332788" y="2960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7439" name="Rectangle 40"/>
          <p:cNvSpPr>
            <a:spLocks noChangeArrowheads="1"/>
          </p:cNvSpPr>
          <p:nvPr/>
        </p:nvSpPr>
        <p:spPr bwMode="auto">
          <a:xfrm>
            <a:off x="8332788" y="3195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7440" name="Rectangle 43"/>
          <p:cNvSpPr>
            <a:spLocks noChangeArrowheads="1"/>
          </p:cNvSpPr>
          <p:nvPr/>
        </p:nvSpPr>
        <p:spPr bwMode="auto">
          <a:xfrm>
            <a:off x="7848600" y="2960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7441" name="Rectangle 44"/>
          <p:cNvSpPr>
            <a:spLocks noChangeArrowheads="1"/>
          </p:cNvSpPr>
          <p:nvPr/>
        </p:nvSpPr>
        <p:spPr bwMode="auto">
          <a:xfrm>
            <a:off x="7848600" y="3195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  <p:sp>
        <p:nvSpPr>
          <p:cNvPr id="17442" name="Rectangle 48"/>
          <p:cNvSpPr>
            <a:spLocks noChangeArrowheads="1"/>
          </p:cNvSpPr>
          <p:nvPr/>
        </p:nvSpPr>
        <p:spPr bwMode="auto">
          <a:xfrm>
            <a:off x="8332788" y="1790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7443" name="Rectangle 50"/>
          <p:cNvSpPr>
            <a:spLocks noChangeArrowheads="1"/>
          </p:cNvSpPr>
          <p:nvPr/>
        </p:nvSpPr>
        <p:spPr bwMode="auto">
          <a:xfrm>
            <a:off x="7848600" y="1790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1950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65703E4-D05A-4A2D-9FEB-83E04E737584}" type="slidenum">
              <a:rPr lang="en-US" sz="800" b="0"/>
              <a:pPr/>
              <a:t>163</a:t>
            </a:fld>
            <a:endParaRPr lang="en-US" sz="1400" b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8436" name="Oval 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8437" name="Oval 10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18439" name="AutoShape 12"/>
          <p:cNvCxnSpPr>
            <a:cxnSpLocks noChangeShapeType="1"/>
            <a:stCxn id="18436" idx="3"/>
            <a:endCxn id="18437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3"/>
          <p:cNvCxnSpPr>
            <a:cxnSpLocks noChangeShapeType="1"/>
            <a:stCxn id="18436" idx="5"/>
            <a:endCxn id="18438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18442" name="Text Box 39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8443" name="Text Box 40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8332788" y="854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8448" name="Rectangle 10"/>
          <p:cNvSpPr>
            <a:spLocks noChangeArrowheads="1"/>
          </p:cNvSpPr>
          <p:nvPr/>
        </p:nvSpPr>
        <p:spPr bwMode="auto">
          <a:xfrm>
            <a:off x="8332788" y="1089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8332788" y="1322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332788" y="15573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8332788" y="20240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8332788" y="24987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8332788" y="2732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332788" y="2967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7848600" y="854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7848600" y="1089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7848600" y="1322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7848600" y="15573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7848600" y="20240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7848600" y="24987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7848600" y="2732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8465" name="Rectangle 38"/>
          <p:cNvSpPr>
            <a:spLocks noChangeArrowheads="1"/>
          </p:cNvSpPr>
          <p:nvPr/>
        </p:nvSpPr>
        <p:spPr bwMode="auto">
          <a:xfrm>
            <a:off x="7848600" y="2967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8466" name="Rectangle 39"/>
          <p:cNvSpPr>
            <a:spLocks noChangeArrowheads="1"/>
          </p:cNvSpPr>
          <p:nvPr/>
        </p:nvSpPr>
        <p:spPr bwMode="auto">
          <a:xfrm>
            <a:off x="8332788" y="2266950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 dirty="0"/>
              <a:t>58</a:t>
            </a:r>
            <a:endParaRPr kumimoji="0" lang="en-US" sz="1600" b="0" baseline="30000" dirty="0"/>
          </a:p>
        </p:txBody>
      </p:sp>
      <p:sp>
        <p:nvSpPr>
          <p:cNvPr id="18467" name="Rectangle 43"/>
          <p:cNvSpPr>
            <a:spLocks noChangeArrowheads="1"/>
          </p:cNvSpPr>
          <p:nvPr/>
        </p:nvSpPr>
        <p:spPr bwMode="auto">
          <a:xfrm>
            <a:off x="7848600" y="2266950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8468" name="Rectangle 48"/>
          <p:cNvSpPr>
            <a:spLocks noChangeArrowheads="1"/>
          </p:cNvSpPr>
          <p:nvPr/>
        </p:nvSpPr>
        <p:spPr bwMode="auto">
          <a:xfrm>
            <a:off x="8332788" y="1790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8469" name="Rectangle 50"/>
          <p:cNvSpPr>
            <a:spLocks noChangeArrowheads="1"/>
          </p:cNvSpPr>
          <p:nvPr/>
        </p:nvSpPr>
        <p:spPr bwMode="auto">
          <a:xfrm>
            <a:off x="7848600" y="1790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8332788" y="3494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8471" name="Rectangle 40"/>
          <p:cNvSpPr>
            <a:spLocks noChangeArrowheads="1"/>
          </p:cNvSpPr>
          <p:nvPr/>
        </p:nvSpPr>
        <p:spPr bwMode="auto">
          <a:xfrm>
            <a:off x="8332788" y="3729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8472" name="Rectangle 43"/>
          <p:cNvSpPr>
            <a:spLocks noChangeArrowheads="1"/>
          </p:cNvSpPr>
          <p:nvPr/>
        </p:nvSpPr>
        <p:spPr bwMode="auto">
          <a:xfrm>
            <a:off x="7848600" y="3494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8473" name="Rectangle 44"/>
          <p:cNvSpPr>
            <a:spLocks noChangeArrowheads="1"/>
          </p:cNvSpPr>
          <p:nvPr/>
        </p:nvSpPr>
        <p:spPr bwMode="auto">
          <a:xfrm>
            <a:off x="7848600" y="3729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0829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079B62B-A2E0-461C-B2C2-092E95692B48}" type="slidenum">
              <a:rPr lang="en-US" sz="800" b="0"/>
              <a:pPr/>
              <a:t>164</a:t>
            </a:fld>
            <a:endParaRPr 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9460" name="Oval 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9461" name="Oval 10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462" name="Oval 11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19463" name="AutoShape 12"/>
          <p:cNvCxnSpPr>
            <a:cxnSpLocks noChangeShapeType="1"/>
            <a:stCxn id="19460" idx="3"/>
            <a:endCxn id="19461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13"/>
          <p:cNvCxnSpPr>
            <a:cxnSpLocks noChangeShapeType="1"/>
            <a:stCxn id="19460" idx="5"/>
            <a:endCxn id="19462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19466" name="Oval 26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9469" name="AutoShape 30"/>
          <p:cNvCxnSpPr>
            <a:cxnSpLocks noChangeShapeType="1"/>
            <a:stCxn id="19466" idx="3"/>
            <a:endCxn id="19467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AutoShape 31"/>
          <p:cNvCxnSpPr>
            <a:cxnSpLocks noChangeShapeType="1"/>
            <a:stCxn id="19466" idx="5"/>
            <a:endCxn id="19468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Text Box 33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19472" name="Text Box 43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9473" name="Text Box 44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9474" name="Text Box 51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19475" name="Text Box 52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1947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947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9478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8332788" y="1066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8332788" y="13001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8332788" y="15351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9482" name="Rectangle 18"/>
          <p:cNvSpPr>
            <a:spLocks noChangeArrowheads="1"/>
          </p:cNvSpPr>
          <p:nvPr/>
        </p:nvSpPr>
        <p:spPr bwMode="auto">
          <a:xfrm>
            <a:off x="8332788" y="17684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9483" name="Rectangle 19"/>
          <p:cNvSpPr>
            <a:spLocks noChangeArrowheads="1"/>
          </p:cNvSpPr>
          <p:nvPr/>
        </p:nvSpPr>
        <p:spPr bwMode="auto">
          <a:xfrm>
            <a:off x="8332788" y="22367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9484" name="Rectangle 20"/>
          <p:cNvSpPr>
            <a:spLocks noChangeArrowheads="1"/>
          </p:cNvSpPr>
          <p:nvPr/>
        </p:nvSpPr>
        <p:spPr bwMode="auto">
          <a:xfrm>
            <a:off x="8332788" y="24717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58</a:t>
            </a:r>
            <a:endParaRPr kumimoji="0" lang="en-US" sz="1600" b="0" baseline="30000"/>
          </a:p>
        </p:txBody>
      </p:sp>
      <p:sp>
        <p:nvSpPr>
          <p:cNvPr id="19485" name="Rectangle 21"/>
          <p:cNvSpPr>
            <a:spLocks noChangeArrowheads="1"/>
          </p:cNvSpPr>
          <p:nvPr/>
        </p:nvSpPr>
        <p:spPr bwMode="auto">
          <a:xfrm>
            <a:off x="8332788" y="27051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948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7848600" y="1066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7848600" y="13001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9491" name="Rectangle 33"/>
          <p:cNvSpPr>
            <a:spLocks noChangeArrowheads="1"/>
          </p:cNvSpPr>
          <p:nvPr/>
        </p:nvSpPr>
        <p:spPr bwMode="auto">
          <a:xfrm>
            <a:off x="7848600" y="15351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9492" name="Rectangle 34"/>
          <p:cNvSpPr>
            <a:spLocks noChangeArrowheads="1"/>
          </p:cNvSpPr>
          <p:nvPr/>
        </p:nvSpPr>
        <p:spPr bwMode="auto">
          <a:xfrm>
            <a:off x="7848600" y="17684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9493" name="Rectangle 35"/>
          <p:cNvSpPr>
            <a:spLocks noChangeArrowheads="1"/>
          </p:cNvSpPr>
          <p:nvPr/>
        </p:nvSpPr>
        <p:spPr bwMode="auto">
          <a:xfrm>
            <a:off x="7848600" y="22367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9494" name="Rectangle 36"/>
          <p:cNvSpPr>
            <a:spLocks noChangeArrowheads="1"/>
          </p:cNvSpPr>
          <p:nvPr/>
        </p:nvSpPr>
        <p:spPr bwMode="auto">
          <a:xfrm>
            <a:off x="7848600" y="24717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9495" name="Rectangle 37"/>
          <p:cNvSpPr>
            <a:spLocks noChangeArrowheads="1"/>
          </p:cNvSpPr>
          <p:nvPr/>
        </p:nvSpPr>
        <p:spPr bwMode="auto">
          <a:xfrm>
            <a:off x="7848600" y="27051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8332788" y="8509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19497" name="Rectangle 44"/>
          <p:cNvSpPr>
            <a:spLocks noChangeArrowheads="1"/>
          </p:cNvSpPr>
          <p:nvPr/>
        </p:nvSpPr>
        <p:spPr bwMode="auto">
          <a:xfrm>
            <a:off x="7848600" y="8509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8332788" y="20034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9499" name="Rectangle 50"/>
          <p:cNvSpPr>
            <a:spLocks noChangeArrowheads="1"/>
          </p:cNvSpPr>
          <p:nvPr/>
        </p:nvSpPr>
        <p:spPr bwMode="auto">
          <a:xfrm>
            <a:off x="7848600" y="20034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19500" name="Rectangle 21"/>
          <p:cNvSpPr>
            <a:spLocks noChangeArrowheads="1"/>
          </p:cNvSpPr>
          <p:nvPr/>
        </p:nvSpPr>
        <p:spPr bwMode="auto">
          <a:xfrm>
            <a:off x="8332788" y="3341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9501" name="Rectangle 22"/>
          <p:cNvSpPr>
            <a:spLocks noChangeArrowheads="1"/>
          </p:cNvSpPr>
          <p:nvPr/>
        </p:nvSpPr>
        <p:spPr bwMode="auto">
          <a:xfrm>
            <a:off x="8332788" y="3576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9502" name="Rectangle 37"/>
          <p:cNvSpPr>
            <a:spLocks noChangeArrowheads="1"/>
          </p:cNvSpPr>
          <p:nvPr/>
        </p:nvSpPr>
        <p:spPr bwMode="auto">
          <a:xfrm>
            <a:off x="7848600" y="3341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9503" name="Rectangle 38"/>
          <p:cNvSpPr>
            <a:spLocks noChangeArrowheads="1"/>
          </p:cNvSpPr>
          <p:nvPr/>
        </p:nvSpPr>
        <p:spPr bwMode="auto">
          <a:xfrm>
            <a:off x="7848600" y="3576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1524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A0D2D72-489E-4EC9-8363-D31A28ADFEB6}" type="slidenum">
              <a:rPr lang="en-US" sz="800" b="0"/>
              <a:pPr/>
              <a:t>165</a:t>
            </a:fld>
            <a:endParaRPr lang="en-US" sz="1400" b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0484" name="Oval 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85" name="Oval 9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0487" name="AutoShape 11"/>
          <p:cNvCxnSpPr>
            <a:cxnSpLocks noChangeShapeType="1"/>
            <a:stCxn id="20484" idx="3"/>
            <a:endCxn id="20485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AutoShape 12"/>
          <p:cNvCxnSpPr>
            <a:cxnSpLocks noChangeShapeType="1"/>
            <a:stCxn id="20484" idx="5"/>
            <a:endCxn id="20486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Oval 13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0491" name="AutoShape 15"/>
          <p:cNvCxnSpPr>
            <a:cxnSpLocks noChangeShapeType="1"/>
            <a:stCxn id="20485" idx="3"/>
            <a:endCxn id="20489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AutoShape 16"/>
          <p:cNvCxnSpPr>
            <a:cxnSpLocks noChangeShapeType="1"/>
            <a:stCxn id="20485" idx="5"/>
            <a:endCxn id="20490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0495" name="Oval 3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96" name="Oval 32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497" name="Oval 33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0498" name="AutoShape 34"/>
          <p:cNvCxnSpPr>
            <a:cxnSpLocks noChangeShapeType="1"/>
            <a:stCxn id="20495" idx="3"/>
            <a:endCxn id="2049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35"/>
          <p:cNvCxnSpPr>
            <a:cxnSpLocks noChangeShapeType="1"/>
            <a:stCxn id="20495" idx="5"/>
            <a:endCxn id="2049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37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0501" name="Text Box 4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0502" name="Text Box 4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0503" name="Text Box 4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0504" name="Text Box 5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0505" name="Text Box 5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050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050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0508" name="Rectangle 8"/>
          <p:cNvSpPr>
            <a:spLocks noChangeArrowheads="1"/>
          </p:cNvSpPr>
          <p:nvPr/>
        </p:nvSpPr>
        <p:spPr bwMode="auto">
          <a:xfrm>
            <a:off x="8332788" y="8493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0509" name="Rectangle 9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0510" name="Rectangle 10"/>
          <p:cNvSpPr>
            <a:spLocks noChangeArrowheads="1"/>
          </p:cNvSpPr>
          <p:nvPr/>
        </p:nvSpPr>
        <p:spPr bwMode="auto">
          <a:xfrm>
            <a:off x="8332788" y="1528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0511" name="Rectangle 11"/>
          <p:cNvSpPr>
            <a:spLocks noChangeArrowheads="1"/>
          </p:cNvSpPr>
          <p:nvPr/>
        </p:nvSpPr>
        <p:spPr bwMode="auto">
          <a:xfrm>
            <a:off x="8332788" y="1763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0512" name="Rectangle 18"/>
          <p:cNvSpPr>
            <a:spLocks noChangeArrowheads="1"/>
          </p:cNvSpPr>
          <p:nvPr/>
        </p:nvSpPr>
        <p:spPr bwMode="auto">
          <a:xfrm>
            <a:off x="8332788" y="1997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0513" name="Rectangle 19"/>
          <p:cNvSpPr>
            <a:spLocks noChangeArrowheads="1"/>
          </p:cNvSpPr>
          <p:nvPr/>
        </p:nvSpPr>
        <p:spPr bwMode="auto">
          <a:xfrm>
            <a:off x="8332788" y="2465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20514" name="Rectangle 21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0515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051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0517" name="Rectangle 30"/>
          <p:cNvSpPr>
            <a:spLocks noChangeArrowheads="1"/>
          </p:cNvSpPr>
          <p:nvPr/>
        </p:nvSpPr>
        <p:spPr bwMode="auto">
          <a:xfrm>
            <a:off x="7848600" y="8493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0518" name="Rectangle 31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0519" name="Rectangle 32"/>
          <p:cNvSpPr>
            <a:spLocks noChangeArrowheads="1"/>
          </p:cNvSpPr>
          <p:nvPr/>
        </p:nvSpPr>
        <p:spPr bwMode="auto">
          <a:xfrm>
            <a:off x="7848600" y="1528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0520" name="Rectangle 33"/>
          <p:cNvSpPr>
            <a:spLocks noChangeArrowheads="1"/>
          </p:cNvSpPr>
          <p:nvPr/>
        </p:nvSpPr>
        <p:spPr bwMode="auto">
          <a:xfrm>
            <a:off x="7848600" y="1763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0521" name="Rectangle 34"/>
          <p:cNvSpPr>
            <a:spLocks noChangeArrowheads="1"/>
          </p:cNvSpPr>
          <p:nvPr/>
        </p:nvSpPr>
        <p:spPr bwMode="auto">
          <a:xfrm>
            <a:off x="7848600" y="1997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20522" name="Rectangle 35"/>
          <p:cNvSpPr>
            <a:spLocks noChangeArrowheads="1"/>
          </p:cNvSpPr>
          <p:nvPr/>
        </p:nvSpPr>
        <p:spPr bwMode="auto">
          <a:xfrm>
            <a:off x="7848600" y="2465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20523" name="Rectangle 37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24" name="Rectangle 40"/>
          <p:cNvSpPr>
            <a:spLocks noChangeArrowheads="1"/>
          </p:cNvSpPr>
          <p:nvPr/>
        </p:nvSpPr>
        <p:spPr bwMode="auto">
          <a:xfrm>
            <a:off x="8332788" y="10795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0525" name="Rectangle 44"/>
          <p:cNvSpPr>
            <a:spLocks noChangeArrowheads="1"/>
          </p:cNvSpPr>
          <p:nvPr/>
        </p:nvSpPr>
        <p:spPr bwMode="auto">
          <a:xfrm>
            <a:off x="7848600" y="10795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26" name="Rectangle 48"/>
          <p:cNvSpPr>
            <a:spLocks noChangeArrowheads="1"/>
          </p:cNvSpPr>
          <p:nvPr/>
        </p:nvSpPr>
        <p:spPr bwMode="auto">
          <a:xfrm>
            <a:off x="8332788" y="2232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20527" name="Rectangle 50"/>
          <p:cNvSpPr>
            <a:spLocks noChangeArrowheads="1"/>
          </p:cNvSpPr>
          <p:nvPr/>
        </p:nvSpPr>
        <p:spPr bwMode="auto">
          <a:xfrm>
            <a:off x="7848600" y="2232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20528" name="Rectangle 20"/>
          <p:cNvSpPr>
            <a:spLocks noChangeArrowheads="1"/>
          </p:cNvSpPr>
          <p:nvPr/>
        </p:nvSpPr>
        <p:spPr bwMode="auto">
          <a:xfrm>
            <a:off x="8332788" y="2971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58</a:t>
            </a:r>
            <a:endParaRPr kumimoji="0" lang="en-US" sz="1600" b="0" baseline="30000"/>
          </a:p>
        </p:txBody>
      </p:sp>
      <p:sp>
        <p:nvSpPr>
          <p:cNvPr id="20529" name="Rectangle 21"/>
          <p:cNvSpPr>
            <a:spLocks noChangeArrowheads="1"/>
          </p:cNvSpPr>
          <p:nvPr/>
        </p:nvSpPr>
        <p:spPr bwMode="auto">
          <a:xfrm>
            <a:off x="8332788" y="32051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20530" name="Rectangle 36"/>
          <p:cNvSpPr>
            <a:spLocks noChangeArrowheads="1"/>
          </p:cNvSpPr>
          <p:nvPr/>
        </p:nvSpPr>
        <p:spPr bwMode="auto">
          <a:xfrm>
            <a:off x="7848600" y="2971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31" name="Rectangle 37"/>
          <p:cNvSpPr>
            <a:spLocks noChangeArrowheads="1"/>
          </p:cNvSpPr>
          <p:nvPr/>
        </p:nvSpPr>
        <p:spPr bwMode="auto">
          <a:xfrm>
            <a:off x="7848600" y="32051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5461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FDE9A9-CFA5-462A-B329-14D619A024EE}" type="slidenum">
              <a:rPr lang="en-US" sz="800" b="0"/>
              <a:pPr/>
              <a:t>166</a:t>
            </a:fld>
            <a:endParaRPr lang="en-US" sz="14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1508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1511" name="AutoShape 6"/>
          <p:cNvCxnSpPr>
            <a:cxnSpLocks noChangeShapeType="1"/>
            <a:stCxn id="21508" idx="3"/>
            <a:endCxn id="2150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AutoShape 7"/>
          <p:cNvCxnSpPr>
            <a:cxnSpLocks noChangeShapeType="1"/>
            <a:stCxn id="21508" idx="5"/>
            <a:endCxn id="2151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Oval 11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14" name="Oval 12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1516" name="AutoShape 14"/>
          <p:cNvCxnSpPr>
            <a:cxnSpLocks noChangeShapeType="1"/>
            <a:stCxn id="21513" idx="3"/>
            <a:endCxn id="2151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5"/>
          <p:cNvCxnSpPr>
            <a:cxnSpLocks noChangeShapeType="1"/>
            <a:stCxn id="21513" idx="5"/>
            <a:endCxn id="2151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Oval 16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519" name="Oval 17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1520" name="AutoShape 18"/>
          <p:cNvCxnSpPr>
            <a:cxnSpLocks noChangeShapeType="1"/>
            <a:stCxn id="21514" idx="3"/>
            <a:endCxn id="2151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9"/>
          <p:cNvCxnSpPr>
            <a:cxnSpLocks noChangeShapeType="1"/>
            <a:stCxn id="21514" idx="5"/>
            <a:endCxn id="2151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1525" name="Oval 34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26" name="Oval 3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27" name="Oval 3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1528" name="AutoShape 38"/>
          <p:cNvCxnSpPr>
            <a:cxnSpLocks noChangeShapeType="1"/>
            <a:stCxn id="21525" idx="3"/>
            <a:endCxn id="2152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9" name="AutoShape 39"/>
          <p:cNvCxnSpPr>
            <a:cxnSpLocks noChangeShapeType="1"/>
            <a:stCxn id="21525" idx="5"/>
            <a:endCxn id="2152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 Box 4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1531" name="Text Box 5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1532" name="Text Box 5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1533" name="Text Box 5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1534" name="Text Box 56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1535" name="Text Box 57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1536" name="Text Box 5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1537" name="Text Box 6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1538" name="Rectangle 6"/>
          <p:cNvSpPr>
            <a:spLocks noChangeArrowheads="1"/>
          </p:cNvSpPr>
          <p:nvPr/>
        </p:nvSpPr>
        <p:spPr bwMode="auto">
          <a:xfrm>
            <a:off x="8332788" y="6143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1539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1540" name="Rectangle 8"/>
          <p:cNvSpPr>
            <a:spLocks noChangeArrowheads="1"/>
          </p:cNvSpPr>
          <p:nvPr/>
        </p:nvSpPr>
        <p:spPr bwMode="auto">
          <a:xfrm>
            <a:off x="8332788" y="10779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1541" name="Rectangle 9"/>
          <p:cNvSpPr>
            <a:spLocks noChangeArrowheads="1"/>
          </p:cNvSpPr>
          <p:nvPr/>
        </p:nvSpPr>
        <p:spPr bwMode="auto">
          <a:xfrm>
            <a:off x="8332788" y="1524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1542" name="Rectangle 10"/>
          <p:cNvSpPr>
            <a:spLocks noChangeArrowheads="1"/>
          </p:cNvSpPr>
          <p:nvPr/>
        </p:nvSpPr>
        <p:spPr bwMode="auto">
          <a:xfrm>
            <a:off x="8332788" y="17573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1543" name="Rectangle 11"/>
          <p:cNvSpPr>
            <a:spLocks noChangeArrowheads="1"/>
          </p:cNvSpPr>
          <p:nvPr/>
        </p:nvSpPr>
        <p:spPr bwMode="auto">
          <a:xfrm>
            <a:off x="8332788" y="19923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1544" name="Rectangle 18"/>
          <p:cNvSpPr>
            <a:spLocks noChangeArrowheads="1"/>
          </p:cNvSpPr>
          <p:nvPr/>
        </p:nvSpPr>
        <p:spPr bwMode="auto">
          <a:xfrm>
            <a:off x="8332788" y="22256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1545" name="Rectangle 21"/>
          <p:cNvSpPr>
            <a:spLocks noChangeArrowheads="1"/>
          </p:cNvSpPr>
          <p:nvPr/>
        </p:nvSpPr>
        <p:spPr bwMode="auto">
          <a:xfrm>
            <a:off x="8332788" y="838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1546" name="Rectangle 28"/>
          <p:cNvSpPr>
            <a:spLocks noChangeArrowheads="1"/>
          </p:cNvSpPr>
          <p:nvPr/>
        </p:nvSpPr>
        <p:spPr bwMode="auto">
          <a:xfrm>
            <a:off x="7848600" y="6143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154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1548" name="Rectangle 30"/>
          <p:cNvSpPr>
            <a:spLocks noChangeArrowheads="1"/>
          </p:cNvSpPr>
          <p:nvPr/>
        </p:nvSpPr>
        <p:spPr bwMode="auto">
          <a:xfrm>
            <a:off x="7848600" y="10779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1549" name="Rectangle 31"/>
          <p:cNvSpPr>
            <a:spLocks noChangeArrowheads="1"/>
          </p:cNvSpPr>
          <p:nvPr/>
        </p:nvSpPr>
        <p:spPr bwMode="auto">
          <a:xfrm>
            <a:off x="7848600" y="1524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1550" name="Rectangle 32"/>
          <p:cNvSpPr>
            <a:spLocks noChangeArrowheads="1"/>
          </p:cNvSpPr>
          <p:nvPr/>
        </p:nvSpPr>
        <p:spPr bwMode="auto">
          <a:xfrm>
            <a:off x="7848600" y="17573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1551" name="Rectangle 33"/>
          <p:cNvSpPr>
            <a:spLocks noChangeArrowheads="1"/>
          </p:cNvSpPr>
          <p:nvPr/>
        </p:nvSpPr>
        <p:spPr bwMode="auto">
          <a:xfrm>
            <a:off x="7848600" y="19923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1552" name="Rectangle 34"/>
          <p:cNvSpPr>
            <a:spLocks noChangeArrowheads="1"/>
          </p:cNvSpPr>
          <p:nvPr/>
        </p:nvSpPr>
        <p:spPr bwMode="auto">
          <a:xfrm>
            <a:off x="7848600" y="22256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21553" name="Rectangle 37"/>
          <p:cNvSpPr>
            <a:spLocks noChangeArrowheads="1"/>
          </p:cNvSpPr>
          <p:nvPr/>
        </p:nvSpPr>
        <p:spPr bwMode="auto">
          <a:xfrm>
            <a:off x="7848600" y="838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4" name="Rectangle 40"/>
          <p:cNvSpPr>
            <a:spLocks noChangeArrowheads="1"/>
          </p:cNvSpPr>
          <p:nvPr/>
        </p:nvSpPr>
        <p:spPr bwMode="auto">
          <a:xfrm>
            <a:off x="8332788" y="13081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1555" name="Rectangle 44"/>
          <p:cNvSpPr>
            <a:spLocks noChangeArrowheads="1"/>
          </p:cNvSpPr>
          <p:nvPr/>
        </p:nvSpPr>
        <p:spPr bwMode="auto">
          <a:xfrm>
            <a:off x="7848600" y="13081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6" name="Rectangle 48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1557" name="Rectangle 50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8332788" y="30432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21559" name="Rectangle 35"/>
          <p:cNvSpPr>
            <a:spLocks noChangeArrowheads="1"/>
          </p:cNvSpPr>
          <p:nvPr/>
        </p:nvSpPr>
        <p:spPr bwMode="auto">
          <a:xfrm>
            <a:off x="7848600" y="30432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21560" name="Rectangle 48"/>
          <p:cNvSpPr>
            <a:spLocks noChangeArrowheads="1"/>
          </p:cNvSpPr>
          <p:nvPr/>
        </p:nvSpPr>
        <p:spPr bwMode="auto">
          <a:xfrm>
            <a:off x="8332788" y="28082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21561" name="Rectangle 50"/>
          <p:cNvSpPr>
            <a:spLocks noChangeArrowheads="1"/>
          </p:cNvSpPr>
          <p:nvPr/>
        </p:nvSpPr>
        <p:spPr bwMode="auto">
          <a:xfrm>
            <a:off x="7848600" y="28082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42544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8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FAED89-EA13-4364-8C7B-9F532C201568}" type="slidenum">
              <a:rPr lang="en-US" sz="800" b="0"/>
              <a:pPr/>
              <a:t>167</a:t>
            </a:fld>
            <a:endParaRPr lang="en-US" sz="14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2533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34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2537" name="AutoShape 7"/>
          <p:cNvCxnSpPr>
            <a:cxnSpLocks noChangeShapeType="1"/>
            <a:stCxn id="22533" idx="3"/>
            <a:endCxn id="22535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8"/>
          <p:cNvCxnSpPr>
            <a:cxnSpLocks noChangeShapeType="1"/>
            <a:stCxn id="22533" idx="5"/>
            <a:endCxn id="22536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2540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2541" name="AutoShape 11"/>
          <p:cNvCxnSpPr>
            <a:cxnSpLocks noChangeShapeType="1"/>
            <a:stCxn id="22534" idx="3"/>
            <a:endCxn id="22539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2"/>
          <p:cNvCxnSpPr>
            <a:cxnSpLocks noChangeShapeType="1"/>
            <a:stCxn id="22534" idx="5"/>
            <a:endCxn id="22540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44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2546" name="AutoShape 17"/>
          <p:cNvCxnSpPr>
            <a:cxnSpLocks noChangeShapeType="1"/>
            <a:stCxn id="22543" idx="3"/>
            <a:endCxn id="2254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8"/>
          <p:cNvCxnSpPr>
            <a:cxnSpLocks noChangeShapeType="1"/>
            <a:stCxn id="22543" idx="5"/>
            <a:endCxn id="2254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2550" name="AutoShape 21"/>
          <p:cNvCxnSpPr>
            <a:cxnSpLocks noChangeShapeType="1"/>
            <a:stCxn id="22544" idx="3"/>
            <a:endCxn id="2254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AutoShape 22"/>
          <p:cNvCxnSpPr>
            <a:cxnSpLocks noChangeShapeType="1"/>
            <a:stCxn id="22544" idx="5"/>
            <a:endCxn id="2254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2554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2556" name="Oval 38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57" name="Oval 40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558" name="Oval 41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2559" name="AutoShape 42"/>
          <p:cNvCxnSpPr>
            <a:cxnSpLocks noChangeShapeType="1"/>
            <a:stCxn id="22556" idx="3"/>
            <a:endCxn id="22557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43"/>
          <p:cNvCxnSpPr>
            <a:cxnSpLocks noChangeShapeType="1"/>
            <a:stCxn id="22556" idx="5"/>
            <a:endCxn id="22558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1" name="Text Box 45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2562" name="Text Box 55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2563" name="Text Box 56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2564" name="Text Box 57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2565" name="Text Box 58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2566" name="Text Box 59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2567" name="Text Box 60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2568" name="Text Box 61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2569" name="Text Box 63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2570" name="Text Box 64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2571" name="Rectangle 6"/>
          <p:cNvSpPr>
            <a:spLocks noChangeArrowheads="1"/>
          </p:cNvSpPr>
          <p:nvPr/>
        </p:nvSpPr>
        <p:spPr bwMode="auto">
          <a:xfrm>
            <a:off x="8332788" y="8429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2572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2573" name="Rectangle 8"/>
          <p:cNvSpPr>
            <a:spLocks noChangeArrowheads="1"/>
          </p:cNvSpPr>
          <p:nvPr/>
        </p:nvSpPr>
        <p:spPr bwMode="auto">
          <a:xfrm>
            <a:off x="8332788" y="13065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2574" name="Rectangle 9"/>
          <p:cNvSpPr>
            <a:spLocks noChangeArrowheads="1"/>
          </p:cNvSpPr>
          <p:nvPr/>
        </p:nvSpPr>
        <p:spPr bwMode="auto">
          <a:xfrm>
            <a:off x="8332788" y="1752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2575" name="Rectangle 10"/>
          <p:cNvSpPr>
            <a:spLocks noChangeArrowheads="1"/>
          </p:cNvSpPr>
          <p:nvPr/>
        </p:nvSpPr>
        <p:spPr bwMode="auto">
          <a:xfrm>
            <a:off x="8332788" y="19859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2576" name="Rectangle 11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2577" name="Rectangle 21"/>
          <p:cNvSpPr>
            <a:spLocks noChangeArrowheads="1"/>
          </p:cNvSpPr>
          <p:nvPr/>
        </p:nvSpPr>
        <p:spPr bwMode="auto">
          <a:xfrm>
            <a:off x="8332788" y="1066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2578" name="Rectangle 28"/>
          <p:cNvSpPr>
            <a:spLocks noChangeArrowheads="1"/>
          </p:cNvSpPr>
          <p:nvPr/>
        </p:nvSpPr>
        <p:spPr bwMode="auto">
          <a:xfrm>
            <a:off x="7848600" y="8429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257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2580" name="Rectangle 30"/>
          <p:cNvSpPr>
            <a:spLocks noChangeArrowheads="1"/>
          </p:cNvSpPr>
          <p:nvPr/>
        </p:nvSpPr>
        <p:spPr bwMode="auto">
          <a:xfrm>
            <a:off x="7848600" y="13065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2581" name="Rectangle 31"/>
          <p:cNvSpPr>
            <a:spLocks noChangeArrowheads="1"/>
          </p:cNvSpPr>
          <p:nvPr/>
        </p:nvSpPr>
        <p:spPr bwMode="auto">
          <a:xfrm>
            <a:off x="7848600" y="1752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2582" name="Rectangle 32"/>
          <p:cNvSpPr>
            <a:spLocks noChangeArrowheads="1"/>
          </p:cNvSpPr>
          <p:nvPr/>
        </p:nvSpPr>
        <p:spPr bwMode="auto">
          <a:xfrm>
            <a:off x="7848600" y="19859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2583" name="Rectangle 33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4" name="Rectangle 37"/>
          <p:cNvSpPr>
            <a:spLocks noChangeArrowheads="1"/>
          </p:cNvSpPr>
          <p:nvPr/>
        </p:nvSpPr>
        <p:spPr bwMode="auto">
          <a:xfrm>
            <a:off x="7848600" y="1066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5" name="Rectangle 40"/>
          <p:cNvSpPr>
            <a:spLocks noChangeArrowheads="1"/>
          </p:cNvSpPr>
          <p:nvPr/>
        </p:nvSpPr>
        <p:spPr bwMode="auto">
          <a:xfrm>
            <a:off x="8332788" y="1536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2586" name="Rectangle 44"/>
          <p:cNvSpPr>
            <a:spLocks noChangeArrowheads="1"/>
          </p:cNvSpPr>
          <p:nvPr/>
        </p:nvSpPr>
        <p:spPr bwMode="auto">
          <a:xfrm>
            <a:off x="7848600" y="1536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7" name="Rectangle 50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8" name="Rectangle 11"/>
          <p:cNvSpPr>
            <a:spLocks noChangeArrowheads="1"/>
          </p:cNvSpPr>
          <p:nvPr/>
        </p:nvSpPr>
        <p:spPr bwMode="auto">
          <a:xfrm>
            <a:off x="8332788" y="2579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2589" name="Rectangle 18"/>
          <p:cNvSpPr>
            <a:spLocks noChangeArrowheads="1"/>
          </p:cNvSpPr>
          <p:nvPr/>
        </p:nvSpPr>
        <p:spPr bwMode="auto">
          <a:xfrm>
            <a:off x="8332788" y="2814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2590" name="Rectangle 33"/>
          <p:cNvSpPr>
            <a:spLocks noChangeArrowheads="1"/>
          </p:cNvSpPr>
          <p:nvPr/>
        </p:nvSpPr>
        <p:spPr bwMode="auto">
          <a:xfrm>
            <a:off x="7848600" y="2579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2591" name="Rectangle 34"/>
          <p:cNvSpPr>
            <a:spLocks noChangeArrowheads="1"/>
          </p:cNvSpPr>
          <p:nvPr/>
        </p:nvSpPr>
        <p:spPr bwMode="auto">
          <a:xfrm>
            <a:off x="7848600" y="2814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4189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36B7B6-D00E-436D-AA08-9A2B09B6D516}" type="slidenum">
              <a:rPr lang="en-US" sz="800" b="0"/>
              <a:pPr/>
              <a:t>168</a:t>
            </a:fld>
            <a:endParaRPr lang="en-US" sz="1400" b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3557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58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3561" name="AutoShape 7"/>
          <p:cNvCxnSpPr>
            <a:cxnSpLocks noChangeShapeType="1"/>
            <a:stCxn id="23557" idx="3"/>
            <a:endCxn id="2355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AutoShape 8"/>
          <p:cNvCxnSpPr>
            <a:cxnSpLocks noChangeShapeType="1"/>
            <a:stCxn id="23557" idx="5"/>
            <a:endCxn id="2356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3565" name="AutoShape 11"/>
          <p:cNvCxnSpPr>
            <a:cxnSpLocks noChangeShapeType="1"/>
            <a:stCxn id="23558" idx="3"/>
            <a:endCxn id="23563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2"/>
          <p:cNvCxnSpPr>
            <a:cxnSpLocks noChangeShapeType="1"/>
            <a:stCxn id="23558" idx="5"/>
            <a:endCxn id="23564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68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570" name="AutoShape 17"/>
          <p:cNvCxnSpPr>
            <a:cxnSpLocks noChangeShapeType="1"/>
            <a:stCxn id="23567" idx="3"/>
            <a:endCxn id="23568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8"/>
          <p:cNvCxnSpPr>
            <a:cxnSpLocks noChangeShapeType="1"/>
            <a:stCxn id="23567" idx="5"/>
            <a:endCxn id="23569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3574" name="AutoShape 21"/>
          <p:cNvCxnSpPr>
            <a:cxnSpLocks noChangeShapeType="1"/>
            <a:stCxn id="23568" idx="3"/>
            <a:endCxn id="23572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AutoShape 22"/>
          <p:cNvCxnSpPr>
            <a:cxnSpLocks noChangeShapeType="1"/>
            <a:stCxn id="23568" idx="5"/>
            <a:endCxn id="23573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3578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3579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3580" name="Oval 3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3581" name="AutoShape 40"/>
          <p:cNvCxnSpPr>
            <a:cxnSpLocks noChangeShapeType="1"/>
            <a:stCxn id="23580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AutoShape 41"/>
          <p:cNvCxnSpPr>
            <a:cxnSpLocks noChangeShapeType="1"/>
            <a:stCxn id="23580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3" name="Oval 42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84" name="Oval 4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3585" name="Oval 4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3586" name="AutoShape 48"/>
          <p:cNvCxnSpPr>
            <a:cxnSpLocks noChangeShapeType="1"/>
            <a:stCxn id="23583" idx="3"/>
            <a:endCxn id="23584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AutoShape 49"/>
          <p:cNvCxnSpPr>
            <a:cxnSpLocks noChangeShapeType="1"/>
            <a:stCxn id="23583" idx="5"/>
            <a:endCxn id="23585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8" name="Text Box 5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3589" name="Text Box 54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3590" name="Oval 57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91" name="Oval 58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3592" name="Text Box 63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3593" name="Text Box 64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3594" name="Text Box 65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3595" name="Text Box 66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3596" name="Text Box 67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3597" name="Text Box 68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3598" name="Text Box 69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3599" name="Text Box 71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3600" name="Text Box 72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3601" name="Text Box 74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3602" name="Text Box 75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3603" name="Rectangle 48"/>
          <p:cNvSpPr>
            <a:spLocks noChangeArrowheads="1"/>
          </p:cNvSpPr>
          <p:nvPr/>
        </p:nvSpPr>
        <p:spPr bwMode="auto">
          <a:xfrm>
            <a:off x="8332788" y="838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3604" name="Rectangle 6"/>
          <p:cNvSpPr>
            <a:spLocks noChangeArrowheads="1"/>
          </p:cNvSpPr>
          <p:nvPr/>
        </p:nvSpPr>
        <p:spPr bwMode="auto">
          <a:xfrm>
            <a:off x="8332788" y="10715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360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3606" name="Rectangle 8"/>
          <p:cNvSpPr>
            <a:spLocks noChangeArrowheads="1"/>
          </p:cNvSpPr>
          <p:nvPr/>
        </p:nvSpPr>
        <p:spPr bwMode="auto">
          <a:xfrm>
            <a:off x="8332788" y="15351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3607" name="Rectangle 9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3608" name="Rectangle 21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3609" name="Rectangle 28"/>
          <p:cNvSpPr>
            <a:spLocks noChangeArrowheads="1"/>
          </p:cNvSpPr>
          <p:nvPr/>
        </p:nvSpPr>
        <p:spPr bwMode="auto">
          <a:xfrm>
            <a:off x="7848600" y="10715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3610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3611" name="Rectangle 30"/>
          <p:cNvSpPr>
            <a:spLocks noChangeArrowheads="1"/>
          </p:cNvSpPr>
          <p:nvPr/>
        </p:nvSpPr>
        <p:spPr bwMode="auto">
          <a:xfrm>
            <a:off x="7848600" y="15351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3612" name="Rectangle 31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3" name="Rectangle 33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4" name="Rectangle 37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5" name="Rectangle 40"/>
          <p:cNvSpPr>
            <a:spLocks noChangeArrowheads="1"/>
          </p:cNvSpPr>
          <p:nvPr/>
        </p:nvSpPr>
        <p:spPr bwMode="auto">
          <a:xfrm>
            <a:off x="8332788" y="17653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3616" name="Rectangle 44"/>
          <p:cNvSpPr>
            <a:spLocks noChangeArrowheads="1"/>
          </p:cNvSpPr>
          <p:nvPr/>
        </p:nvSpPr>
        <p:spPr bwMode="auto">
          <a:xfrm>
            <a:off x="7848600" y="17653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7" name="Rectangle 50"/>
          <p:cNvSpPr>
            <a:spLocks noChangeArrowheads="1"/>
          </p:cNvSpPr>
          <p:nvPr/>
        </p:nvSpPr>
        <p:spPr bwMode="auto">
          <a:xfrm>
            <a:off x="7848600" y="838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8" name="Rectangle 9"/>
          <p:cNvSpPr>
            <a:spLocks noChangeArrowheads="1"/>
          </p:cNvSpPr>
          <p:nvPr/>
        </p:nvSpPr>
        <p:spPr bwMode="auto">
          <a:xfrm>
            <a:off x="8332788" y="2351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3619" name="Rectangle 10"/>
          <p:cNvSpPr>
            <a:spLocks noChangeArrowheads="1"/>
          </p:cNvSpPr>
          <p:nvPr/>
        </p:nvSpPr>
        <p:spPr bwMode="auto">
          <a:xfrm>
            <a:off x="8332788" y="2586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3620" name="Rectangle 31"/>
          <p:cNvSpPr>
            <a:spLocks noChangeArrowheads="1"/>
          </p:cNvSpPr>
          <p:nvPr/>
        </p:nvSpPr>
        <p:spPr bwMode="auto">
          <a:xfrm>
            <a:off x="7848600" y="2351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3621" name="Rectangle 32"/>
          <p:cNvSpPr>
            <a:spLocks noChangeArrowheads="1"/>
          </p:cNvSpPr>
          <p:nvPr/>
        </p:nvSpPr>
        <p:spPr bwMode="auto">
          <a:xfrm>
            <a:off x="7848600" y="2586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010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7E07DF1-9DB9-48CC-A702-553A8F0A5046}" type="slidenum">
              <a:rPr lang="en-US" sz="800" b="0"/>
              <a:pPr/>
              <a:t>169</a:t>
            </a:fld>
            <a:endParaRPr lang="en-US" sz="1400" b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4580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81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4584" name="AutoShape 7"/>
          <p:cNvCxnSpPr>
            <a:cxnSpLocks noChangeShapeType="1"/>
            <a:stCxn id="24580" idx="3"/>
            <a:endCxn id="24582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8"/>
          <p:cNvCxnSpPr>
            <a:cxnSpLocks noChangeShapeType="1"/>
            <a:stCxn id="24580" idx="5"/>
            <a:endCxn id="24583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4588" name="AutoShape 11"/>
          <p:cNvCxnSpPr>
            <a:cxnSpLocks noChangeShapeType="1"/>
            <a:stCxn id="24581" idx="3"/>
            <a:endCxn id="24586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12"/>
          <p:cNvCxnSpPr>
            <a:cxnSpLocks noChangeShapeType="1"/>
            <a:stCxn id="24581" idx="5"/>
            <a:endCxn id="24587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91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4593" name="AutoShape 17"/>
          <p:cNvCxnSpPr>
            <a:cxnSpLocks noChangeShapeType="1"/>
            <a:stCxn id="24590" idx="3"/>
            <a:endCxn id="24591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8"/>
          <p:cNvCxnSpPr>
            <a:cxnSpLocks noChangeShapeType="1"/>
            <a:stCxn id="24590" idx="5"/>
            <a:endCxn id="24592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4597" name="AutoShape 21"/>
          <p:cNvCxnSpPr>
            <a:cxnSpLocks noChangeShapeType="1"/>
            <a:stCxn id="24591" idx="3"/>
            <a:endCxn id="24595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AutoShape 22"/>
          <p:cNvCxnSpPr>
            <a:cxnSpLocks noChangeShapeType="1"/>
            <a:stCxn id="24591" idx="5"/>
            <a:endCxn id="24596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4601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4602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4603" name="Oval 3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604" name="Oval 37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4605" name="AutoShape 38"/>
          <p:cNvCxnSpPr>
            <a:cxnSpLocks noChangeShapeType="1"/>
            <a:stCxn id="24603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39"/>
          <p:cNvCxnSpPr>
            <a:cxnSpLocks noChangeShapeType="1"/>
            <a:stCxn id="24603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Oval 4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4608" name="AutoShape 41"/>
          <p:cNvCxnSpPr>
            <a:cxnSpLocks noChangeShapeType="1"/>
            <a:stCxn id="24604" idx="3"/>
            <a:endCxn id="24607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AutoShape 42"/>
          <p:cNvCxnSpPr>
            <a:cxnSpLocks noChangeShapeType="1"/>
            <a:stCxn id="24604" idx="5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0" name="Oval 43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611" name="Oval 44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4612" name="AutoShape 45"/>
          <p:cNvCxnSpPr>
            <a:cxnSpLocks noChangeShapeType="1"/>
            <a:stCxn id="24607" idx="3"/>
            <a:endCxn id="24610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3" name="AutoShape 46"/>
          <p:cNvCxnSpPr>
            <a:cxnSpLocks noChangeShapeType="1"/>
            <a:stCxn id="24607" idx="5"/>
            <a:endCxn id="24611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4" name="Text Box 48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4615" name="Text Box 49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4616" name="Text Box 50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4617" name="Oval 51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618" name="Oval 52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4619" name="Oval 55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4620" name="Text Box 5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4623" name="Text Box 60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4624" name="Text Box 61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4625" name="Text Box 62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4626" name="Text Box 63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4627" name="Text Box 6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4628" name="Text Box 6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4629" name="Text Box 67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4630" name="Text Box 68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4631" name="Text Box 69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4632" name="Rectangle 11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4633" name="Rectangle 48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4634" name="Rectangle 6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463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4636" name="Rectangle 9"/>
          <p:cNvSpPr>
            <a:spLocks noChangeArrowheads="1"/>
          </p:cNvSpPr>
          <p:nvPr/>
        </p:nvSpPr>
        <p:spPr bwMode="auto">
          <a:xfrm>
            <a:off x="8332788" y="6048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4637" name="Rectangle 21"/>
          <p:cNvSpPr>
            <a:spLocks noChangeArrowheads="1"/>
          </p:cNvSpPr>
          <p:nvPr/>
        </p:nvSpPr>
        <p:spPr bwMode="auto">
          <a:xfrm>
            <a:off x="8332788" y="15192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4638" name="Rectangle 28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463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4640" name="Rectangle 31"/>
          <p:cNvSpPr>
            <a:spLocks noChangeArrowheads="1"/>
          </p:cNvSpPr>
          <p:nvPr/>
        </p:nvSpPr>
        <p:spPr bwMode="auto">
          <a:xfrm>
            <a:off x="7848600" y="6048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1" name="Rectangle 33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2" name="Rectangle 37"/>
          <p:cNvSpPr>
            <a:spLocks noChangeArrowheads="1"/>
          </p:cNvSpPr>
          <p:nvPr/>
        </p:nvSpPr>
        <p:spPr bwMode="auto">
          <a:xfrm>
            <a:off x="7848600" y="15192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3" name="Rectangle 40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4644" name="Rectangle 44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5" name="Rectangle 50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6" name="Rectangle 8"/>
          <p:cNvSpPr>
            <a:spLocks noChangeArrowheads="1"/>
          </p:cNvSpPr>
          <p:nvPr/>
        </p:nvSpPr>
        <p:spPr bwMode="auto">
          <a:xfrm>
            <a:off x="8332788" y="212725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4647" name="Rectangle 30"/>
          <p:cNvSpPr>
            <a:spLocks noChangeArrowheads="1"/>
          </p:cNvSpPr>
          <p:nvPr/>
        </p:nvSpPr>
        <p:spPr bwMode="auto">
          <a:xfrm>
            <a:off x="7848600" y="212725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4648" name="Rectangle 40"/>
          <p:cNvSpPr>
            <a:spLocks noChangeArrowheads="1"/>
          </p:cNvSpPr>
          <p:nvPr/>
        </p:nvSpPr>
        <p:spPr bwMode="auto">
          <a:xfrm>
            <a:off x="8332788" y="2357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4649" name="Rectangle 44"/>
          <p:cNvSpPr>
            <a:spLocks noChangeArrowheads="1"/>
          </p:cNvSpPr>
          <p:nvPr/>
        </p:nvSpPr>
        <p:spPr bwMode="auto">
          <a:xfrm>
            <a:off x="7848600" y="2357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18540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930614"/>
          </a:xfrm>
          <a:prstGeom prst="borderCallout1">
            <a:avLst>
              <a:gd name="adj1" fmla="val 50579"/>
              <a:gd name="adj2" fmla="val 118"/>
              <a:gd name="adj3" fmla="val 109942"/>
              <a:gd name="adj4" fmla="val -18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Nodes that have the same parent are </a:t>
            </a:r>
            <a:r>
              <a:rPr lang="en-US" i="1" dirty="0" smtClean="0">
                <a:solidFill>
                  <a:srgbClr val="FF0000"/>
                </a:solidFill>
              </a:rPr>
              <a:t>siblings</a:t>
            </a:r>
          </a:p>
        </p:txBody>
      </p:sp>
      <p:cxnSp>
        <p:nvCxnSpPr>
          <p:cNvPr id="10" name="Straight Connector 9"/>
          <p:cNvCxnSpPr>
            <a:stCxn id="21" idx="2"/>
            <a:endCxn id="7" idx="7"/>
          </p:cNvCxnSpPr>
          <p:nvPr/>
        </p:nvCxnSpPr>
        <p:spPr>
          <a:xfrm flipH="1">
            <a:off x="3855430" y="3437107"/>
            <a:ext cx="2392970" cy="54342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42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E493DC3-1197-4A27-A2D2-E1786CDCFBC6}" type="slidenum">
              <a:rPr lang="en-US" sz="800" b="0"/>
              <a:pPr/>
              <a:t>170</a:t>
            </a:fld>
            <a:endParaRPr lang="en-US" sz="1400" b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5605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06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5608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5609" name="AutoShape 7"/>
          <p:cNvCxnSpPr>
            <a:cxnSpLocks noChangeShapeType="1"/>
            <a:stCxn id="25605" idx="3"/>
            <a:endCxn id="25607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AutoShape 8"/>
          <p:cNvCxnSpPr>
            <a:cxnSpLocks noChangeShapeType="1"/>
            <a:stCxn id="25605" idx="5"/>
            <a:endCxn id="25608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5612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5613" name="AutoShape 11"/>
          <p:cNvCxnSpPr>
            <a:cxnSpLocks noChangeShapeType="1"/>
            <a:stCxn id="25606" idx="3"/>
            <a:endCxn id="25611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12"/>
          <p:cNvCxnSpPr>
            <a:cxnSpLocks noChangeShapeType="1"/>
            <a:stCxn id="25606" idx="5"/>
            <a:endCxn id="25612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Oval 13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16" name="Oval 14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617" name="Oval 15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5618" name="AutoShape 16"/>
          <p:cNvCxnSpPr>
            <a:cxnSpLocks noChangeShapeType="1"/>
            <a:stCxn id="25615" idx="3"/>
            <a:endCxn id="25616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17"/>
          <p:cNvCxnSpPr>
            <a:cxnSpLocks noChangeShapeType="1"/>
            <a:stCxn id="25615" idx="5"/>
            <a:endCxn id="25617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Oval 1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21" name="Oval 19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5622" name="AutoShape 20"/>
          <p:cNvCxnSpPr>
            <a:cxnSpLocks noChangeShapeType="1"/>
            <a:stCxn id="25617" idx="3"/>
            <a:endCxn id="25620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1"/>
          <p:cNvCxnSpPr>
            <a:cxnSpLocks noChangeShapeType="1"/>
            <a:stCxn id="25617" idx="5"/>
            <a:endCxn id="25621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4" name="Oval 22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5625" name="Oval 23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5626" name="AutoShape 24"/>
          <p:cNvCxnSpPr>
            <a:cxnSpLocks noChangeShapeType="1"/>
            <a:stCxn id="25620" idx="3"/>
            <a:endCxn id="25624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AutoShape 25"/>
          <p:cNvCxnSpPr>
            <a:cxnSpLocks noChangeShapeType="1"/>
            <a:stCxn id="25620" idx="5"/>
            <a:endCxn id="25625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5630" name="Text Box 33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5631" name="Text Box 36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5633" name="Oval 62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34" name="Oval 63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5635" name="AutoShape 64"/>
          <p:cNvCxnSpPr>
            <a:cxnSpLocks noChangeShapeType="1"/>
            <a:stCxn id="25633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6" name="AutoShape 65"/>
          <p:cNvCxnSpPr>
            <a:cxnSpLocks noChangeShapeType="1"/>
            <a:stCxn id="25633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7" name="Oval 66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38" name="Oval 67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5639" name="AutoShape 68"/>
          <p:cNvCxnSpPr>
            <a:cxnSpLocks noChangeShapeType="1"/>
            <a:stCxn id="25634" idx="3"/>
            <a:endCxn id="25637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0" name="AutoShape 69"/>
          <p:cNvCxnSpPr>
            <a:cxnSpLocks noChangeShapeType="1"/>
            <a:stCxn id="25634" idx="5"/>
            <a:endCxn id="25638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41" name="Oval 70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5642" name="Oval 71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5643" name="AutoShape 72"/>
          <p:cNvCxnSpPr>
            <a:cxnSpLocks noChangeShapeType="1"/>
            <a:stCxn id="25637" idx="3"/>
            <a:endCxn id="25641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4" name="AutoShape 73"/>
          <p:cNvCxnSpPr>
            <a:cxnSpLocks noChangeShapeType="1"/>
            <a:stCxn id="25637" idx="5"/>
            <a:endCxn id="25642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45" name="Text Box 75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5646" name="Text Box 76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5647" name="Text Box 78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5648" name="Oval 79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649" name="Oval 80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5650" name="Text Box 83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5651" name="Text Box 84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5652" name="Text Box 85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5653" name="Text Box 86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5654" name="Text Box 87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5655" name="Text Box 88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5656" name="Text Box 8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5657" name="Text Box 9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5658" name="Text Box 9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5659" name="Text Box 9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5660" name="Text Box 9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5661" name="Text Box 94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5662" name="Text Box 95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5663" name="Rectangle 11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5664" name="Rectangle 48"/>
          <p:cNvSpPr>
            <a:spLocks noChangeArrowheads="1"/>
          </p:cNvSpPr>
          <p:nvPr/>
        </p:nvSpPr>
        <p:spPr bwMode="auto">
          <a:xfrm>
            <a:off x="8332788" y="1290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5665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5666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5667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5668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6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5670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1" name="Rectangle 33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2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3" name="Rectangle 50"/>
          <p:cNvSpPr>
            <a:spLocks noChangeArrowheads="1"/>
          </p:cNvSpPr>
          <p:nvPr/>
        </p:nvSpPr>
        <p:spPr bwMode="auto">
          <a:xfrm>
            <a:off x="7848600" y="1290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4" name="Rectangle 6"/>
          <p:cNvSpPr>
            <a:spLocks noChangeArrowheads="1"/>
          </p:cNvSpPr>
          <p:nvPr/>
        </p:nvSpPr>
        <p:spPr bwMode="auto">
          <a:xfrm>
            <a:off x="8332788" y="1828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5675" name="Rectangle 21"/>
          <p:cNvSpPr>
            <a:spLocks noChangeArrowheads="1"/>
          </p:cNvSpPr>
          <p:nvPr/>
        </p:nvSpPr>
        <p:spPr bwMode="auto">
          <a:xfrm>
            <a:off x="8332788" y="2052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5676" name="Rectangle 28"/>
          <p:cNvSpPr>
            <a:spLocks noChangeArrowheads="1"/>
          </p:cNvSpPr>
          <p:nvPr/>
        </p:nvSpPr>
        <p:spPr bwMode="auto">
          <a:xfrm>
            <a:off x="7848600" y="1828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5677" name="Rectangle 37"/>
          <p:cNvSpPr>
            <a:spLocks noChangeArrowheads="1"/>
          </p:cNvSpPr>
          <p:nvPr/>
        </p:nvSpPr>
        <p:spPr bwMode="auto">
          <a:xfrm>
            <a:off x="7848600" y="2052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972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FABA5C-BBAC-4FCD-A49D-340A8562624A}" type="slidenum">
              <a:rPr lang="en-US" sz="800" b="0"/>
              <a:pPr/>
              <a:t>171</a:t>
            </a:fld>
            <a:endParaRPr lang="en-US" sz="1400" b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6628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29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30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31" name="AutoShape 6"/>
          <p:cNvCxnSpPr>
            <a:cxnSpLocks noChangeShapeType="1"/>
            <a:stCxn id="26628" idx="3"/>
            <a:endCxn id="26629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7"/>
          <p:cNvCxnSpPr>
            <a:cxnSpLocks noChangeShapeType="1"/>
            <a:stCxn id="26628" idx="5"/>
            <a:endCxn id="26630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6635" name="AutoShape 10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11"/>
          <p:cNvCxnSpPr>
            <a:cxnSpLocks noChangeShapeType="1"/>
            <a:stCxn id="26629" idx="5"/>
            <a:endCxn id="26634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638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6639" name="AutoShape 14"/>
          <p:cNvCxnSpPr>
            <a:cxnSpLocks noChangeShapeType="1"/>
            <a:stCxn id="26630" idx="3"/>
            <a:endCxn id="26637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5"/>
          <p:cNvCxnSpPr>
            <a:cxnSpLocks noChangeShapeType="1"/>
            <a:stCxn id="26630" idx="5"/>
            <a:endCxn id="26638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1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6643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44" name="AutoShape 19"/>
          <p:cNvCxnSpPr>
            <a:cxnSpLocks noChangeShapeType="1"/>
            <a:stCxn id="26641" idx="3"/>
            <a:endCxn id="26642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AutoShape 20"/>
          <p:cNvCxnSpPr>
            <a:cxnSpLocks noChangeShapeType="1"/>
            <a:stCxn id="26641" idx="5"/>
            <a:endCxn id="26643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6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47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6648" name="AutoShape 23"/>
          <p:cNvCxnSpPr>
            <a:cxnSpLocks noChangeShapeType="1"/>
            <a:stCxn id="26643" idx="3"/>
            <a:endCxn id="26646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AutoShape 24"/>
          <p:cNvCxnSpPr>
            <a:cxnSpLocks noChangeShapeType="1"/>
            <a:stCxn id="26643" idx="5"/>
            <a:endCxn id="26647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0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651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6652" name="AutoShape 27"/>
          <p:cNvCxnSpPr>
            <a:cxnSpLocks noChangeShapeType="1"/>
            <a:stCxn id="26646" idx="3"/>
            <a:endCxn id="26650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AutoShape 28"/>
          <p:cNvCxnSpPr>
            <a:cxnSpLocks noChangeShapeType="1"/>
            <a:stCxn id="26646" idx="5"/>
            <a:endCxn id="26651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6655" name="Text Box 33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6656" name="Text Box 36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6657" name="Text Box 3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6658" name="Text Box 41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6659" name="Text Box 42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6660" name="Oval 6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61" name="Oval 67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62" name="AutoShape 68"/>
          <p:cNvCxnSpPr>
            <a:cxnSpLocks noChangeShapeType="1"/>
            <a:stCxn id="26660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AutoShape 69"/>
          <p:cNvCxnSpPr>
            <a:cxnSpLocks noChangeShapeType="1"/>
            <a:stCxn id="26660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4" name="Oval 7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65" name="Oval 71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6666" name="AutoShape 72"/>
          <p:cNvCxnSpPr>
            <a:cxnSpLocks noChangeShapeType="1"/>
            <a:stCxn id="26661" idx="3"/>
            <a:endCxn id="26664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AutoShape 73"/>
          <p:cNvCxnSpPr>
            <a:cxnSpLocks noChangeShapeType="1"/>
            <a:stCxn id="26661" idx="5"/>
            <a:endCxn id="26665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8" name="Oval 74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69" name="Oval 75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6670" name="AutoShape 76"/>
          <p:cNvCxnSpPr>
            <a:cxnSpLocks noChangeShapeType="1"/>
            <a:stCxn id="26664" idx="3"/>
            <a:endCxn id="26668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1" name="AutoShape 77"/>
          <p:cNvCxnSpPr>
            <a:cxnSpLocks noChangeShapeType="1"/>
            <a:stCxn id="26664" idx="5"/>
            <a:endCxn id="26669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2" name="Text Box 79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6673" name="Text Box 80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6674" name="Text Box 82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6675" name="Oval 83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6676" name="Oval 84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6677" name="Text Box 8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6678" name="Text Box 8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6679" name="Text Box 8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6680" name="Text Box 90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6681" name="Text Box 91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6682" name="Text Box 92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6683" name="Text Box 93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6684" name="Text Box 94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6685" name="Text Box 9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6686" name="Text Box 9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6687" name="Text Box 97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6688" name="Text Box 98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6689" name="Text Box 99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6690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6691" name="Rectangle 11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6692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6693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6694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6695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6697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8" name="Rectangle 33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9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700" name="Rectangle 11"/>
          <p:cNvSpPr>
            <a:spLocks noChangeArrowheads="1"/>
          </p:cNvSpPr>
          <p:nvPr/>
        </p:nvSpPr>
        <p:spPr bwMode="auto">
          <a:xfrm>
            <a:off x="8332788" y="1595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6701" name="Rectangle 48"/>
          <p:cNvSpPr>
            <a:spLocks noChangeArrowheads="1"/>
          </p:cNvSpPr>
          <p:nvPr/>
        </p:nvSpPr>
        <p:spPr bwMode="auto">
          <a:xfrm>
            <a:off x="8332788" y="1824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6702" name="Rectangle 33"/>
          <p:cNvSpPr>
            <a:spLocks noChangeArrowheads="1"/>
          </p:cNvSpPr>
          <p:nvPr/>
        </p:nvSpPr>
        <p:spPr bwMode="auto">
          <a:xfrm>
            <a:off x="7848600" y="1595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703" name="Rectangle 50"/>
          <p:cNvSpPr>
            <a:spLocks noChangeArrowheads="1"/>
          </p:cNvSpPr>
          <p:nvPr/>
        </p:nvSpPr>
        <p:spPr bwMode="auto">
          <a:xfrm>
            <a:off x="7848600" y="1824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836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67DE58E-A2E5-4388-8C72-A96171DFC63B}" type="slidenum">
              <a:rPr lang="en-US" sz="800" b="0"/>
              <a:pPr/>
              <a:t>172</a:t>
            </a:fld>
            <a:endParaRPr lang="en-US" sz="1400" b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7652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53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54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55" name="AutoShape 6"/>
          <p:cNvCxnSpPr>
            <a:cxnSpLocks noChangeShapeType="1"/>
            <a:stCxn id="27652" idx="3"/>
            <a:endCxn id="27653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AutoShape 7"/>
          <p:cNvCxnSpPr>
            <a:cxnSpLocks noChangeShapeType="1"/>
            <a:stCxn id="27652" idx="5"/>
            <a:endCxn id="27654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7659" name="AutoShape 10"/>
          <p:cNvCxnSpPr>
            <a:cxnSpLocks noChangeShapeType="1"/>
            <a:stCxn id="27653" idx="3"/>
            <a:endCxn id="27657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1"/>
          <p:cNvCxnSpPr>
            <a:cxnSpLocks noChangeShapeType="1"/>
            <a:stCxn id="27653" idx="5"/>
            <a:endCxn id="27658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7662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7663" name="AutoShape 14"/>
          <p:cNvCxnSpPr>
            <a:cxnSpLocks noChangeShapeType="1"/>
            <a:stCxn id="27654" idx="3"/>
            <a:endCxn id="27661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5"/>
          <p:cNvCxnSpPr>
            <a:cxnSpLocks noChangeShapeType="1"/>
            <a:stCxn id="27654" idx="5"/>
            <a:endCxn id="27662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66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667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68" name="AutoShape 19"/>
          <p:cNvCxnSpPr>
            <a:cxnSpLocks noChangeShapeType="1"/>
            <a:stCxn id="27665" idx="3"/>
            <a:endCxn id="27666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20"/>
          <p:cNvCxnSpPr>
            <a:cxnSpLocks noChangeShapeType="1"/>
            <a:stCxn id="27665" idx="5"/>
            <a:endCxn id="27667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0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71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7672" name="AutoShape 23"/>
          <p:cNvCxnSpPr>
            <a:cxnSpLocks noChangeShapeType="1"/>
            <a:stCxn id="27667" idx="3"/>
            <a:endCxn id="27670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4"/>
          <p:cNvCxnSpPr>
            <a:cxnSpLocks noChangeShapeType="1"/>
            <a:stCxn id="27667" idx="5"/>
            <a:endCxn id="27671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75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7676" name="AutoShape 27"/>
          <p:cNvCxnSpPr>
            <a:cxnSpLocks noChangeShapeType="1"/>
            <a:stCxn id="27670" idx="3"/>
            <a:endCxn id="27674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AutoShape 28"/>
          <p:cNvCxnSpPr>
            <a:cxnSpLocks noChangeShapeType="1"/>
            <a:stCxn id="27670" idx="5"/>
            <a:endCxn id="27675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7680" name="Text Box 36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7682" name="Text Box 41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7683" name="Text Box 42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7684" name="Oval 44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85" name="AutoShape 47"/>
          <p:cNvCxnSpPr>
            <a:cxnSpLocks noChangeShapeType="1"/>
            <a:stCxn id="27684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AutoShape 48"/>
          <p:cNvCxnSpPr>
            <a:cxnSpLocks noChangeShapeType="1"/>
            <a:stCxn id="27684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7" name="Text Box 68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sp>
        <p:nvSpPr>
          <p:cNvPr id="27688" name="Oval 70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89" name="Oval 71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90" name="AutoShape 72"/>
          <p:cNvCxnSpPr>
            <a:cxnSpLocks noChangeShapeType="1"/>
            <a:stCxn id="27688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AutoShape 73"/>
          <p:cNvCxnSpPr>
            <a:cxnSpLocks noChangeShapeType="1"/>
            <a:stCxn id="27688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2" name="Oval 74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93" name="Oval 75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7694" name="AutoShape 76"/>
          <p:cNvCxnSpPr>
            <a:cxnSpLocks noChangeShapeType="1"/>
            <a:stCxn id="27689" idx="3"/>
            <a:endCxn id="27692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AutoShape 77"/>
          <p:cNvCxnSpPr>
            <a:cxnSpLocks noChangeShapeType="1"/>
            <a:stCxn id="27689" idx="5"/>
            <a:endCxn id="27693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6" name="Oval 78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97" name="Oval 79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7698" name="AutoShape 80"/>
          <p:cNvCxnSpPr>
            <a:cxnSpLocks noChangeShapeType="1"/>
            <a:stCxn id="27692" idx="3"/>
            <a:endCxn id="2769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9" name="AutoShape 81"/>
          <p:cNvCxnSpPr>
            <a:cxnSpLocks noChangeShapeType="1"/>
            <a:stCxn id="27692" idx="5"/>
            <a:endCxn id="2769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0" name="Text Box 83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7701" name="Text Box 84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7702" name="Text Box 86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7703" name="Oval 87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704" name="Oval 88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7705" name="Text Box 9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7706" name="Text Box 9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7707" name="Text Box 9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7708" name="Text Box 94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7709" name="Text Box 95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7710" name="Text Box 96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7711" name="Text Box 97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7712" name="Text Box 98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7713" name="Text Box 9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7714" name="Text Box 10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7715" name="Text Box 101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7716" name="Text Box 102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7717" name="Text Box 103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7718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7719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7720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7721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7722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3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7724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5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6" name="Rectangle 11"/>
          <p:cNvSpPr>
            <a:spLocks noChangeArrowheads="1"/>
          </p:cNvSpPr>
          <p:nvPr/>
        </p:nvSpPr>
        <p:spPr bwMode="auto">
          <a:xfrm>
            <a:off x="8332788" y="1595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7727" name="Rectangle 9"/>
          <p:cNvSpPr>
            <a:spLocks noChangeArrowheads="1"/>
          </p:cNvSpPr>
          <p:nvPr/>
        </p:nvSpPr>
        <p:spPr bwMode="auto">
          <a:xfrm>
            <a:off x="8332788" y="13668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7728" name="Rectangle 31"/>
          <p:cNvSpPr>
            <a:spLocks noChangeArrowheads="1"/>
          </p:cNvSpPr>
          <p:nvPr/>
        </p:nvSpPr>
        <p:spPr bwMode="auto">
          <a:xfrm>
            <a:off x="7848600" y="13668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9" name="Rectangle 33"/>
          <p:cNvSpPr>
            <a:spLocks noChangeArrowheads="1"/>
          </p:cNvSpPr>
          <p:nvPr/>
        </p:nvSpPr>
        <p:spPr bwMode="auto">
          <a:xfrm>
            <a:off x="7848600" y="1595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7621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631CF17-1A16-4334-9796-F169A8C6DDC3}" type="slidenum">
              <a:rPr lang="en-US" sz="800" b="0"/>
              <a:pPr/>
              <a:t>173</a:t>
            </a:fld>
            <a:endParaRPr lang="en-US" sz="1400" b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8676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77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78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679" name="AutoShape 6"/>
          <p:cNvCxnSpPr>
            <a:cxnSpLocks noChangeShapeType="1"/>
            <a:stCxn id="28676" idx="3"/>
            <a:endCxn id="28677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7"/>
          <p:cNvCxnSpPr>
            <a:cxnSpLocks noChangeShapeType="1"/>
            <a:stCxn id="28676" idx="5"/>
            <a:endCxn id="28678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8683" name="AutoShape 10"/>
          <p:cNvCxnSpPr>
            <a:cxnSpLocks noChangeShapeType="1"/>
            <a:stCxn id="28677" idx="3"/>
            <a:endCxn id="28681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AutoShape 11"/>
          <p:cNvCxnSpPr>
            <a:cxnSpLocks noChangeShapeType="1"/>
            <a:stCxn id="28677" idx="5"/>
            <a:endCxn id="28682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8687" name="AutoShape 14"/>
          <p:cNvCxnSpPr>
            <a:cxnSpLocks noChangeShapeType="1"/>
            <a:stCxn id="28678" idx="3"/>
            <a:endCxn id="28685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AutoShape 15"/>
          <p:cNvCxnSpPr>
            <a:cxnSpLocks noChangeShapeType="1"/>
            <a:stCxn id="28678" idx="5"/>
            <a:endCxn id="28686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8691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692" name="AutoShape 19"/>
          <p:cNvCxnSpPr>
            <a:cxnSpLocks noChangeShapeType="1"/>
            <a:stCxn id="28689" idx="3"/>
            <a:endCxn id="28690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AutoShape 20"/>
          <p:cNvCxnSpPr>
            <a:cxnSpLocks noChangeShapeType="1"/>
            <a:stCxn id="28689" idx="5"/>
            <a:endCxn id="28691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4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95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8696" name="AutoShape 23"/>
          <p:cNvCxnSpPr>
            <a:cxnSpLocks noChangeShapeType="1"/>
            <a:stCxn id="28691" idx="3"/>
            <a:endCxn id="2869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AutoShape 24"/>
          <p:cNvCxnSpPr>
            <a:cxnSpLocks noChangeShapeType="1"/>
            <a:stCxn id="28691" idx="5"/>
            <a:endCxn id="2869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8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8700" name="AutoShape 27"/>
          <p:cNvCxnSpPr>
            <a:cxnSpLocks noChangeShapeType="1"/>
            <a:stCxn id="28694" idx="3"/>
            <a:endCxn id="2869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AutoShape 28"/>
          <p:cNvCxnSpPr>
            <a:cxnSpLocks noChangeShapeType="1"/>
            <a:stCxn id="28694" idx="5"/>
            <a:endCxn id="2869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2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03" name="AutoShape 30"/>
          <p:cNvCxnSpPr>
            <a:cxnSpLocks noChangeShapeType="1"/>
            <a:stCxn id="28702" idx="5"/>
            <a:endCxn id="28689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AutoShape 31"/>
          <p:cNvCxnSpPr>
            <a:cxnSpLocks noChangeShapeType="1"/>
            <a:stCxn id="28702" idx="3"/>
            <a:endCxn id="28676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5" name="Text Box 34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8706" name="Text Box 36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8707" name="Text Box 39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8708" name="Text Box 42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8709" name="Text Box 44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8710" name="Text Box 45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8711" name="Oval 47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12" name="AutoShape 50"/>
          <p:cNvCxnSpPr>
            <a:cxnSpLocks noChangeShapeType="1"/>
            <a:stCxn id="28711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AutoShape 51"/>
          <p:cNvCxnSpPr>
            <a:cxnSpLocks noChangeShapeType="1"/>
            <a:stCxn id="28711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4" name="Text Box 71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sp>
        <p:nvSpPr>
          <p:cNvPr id="28715" name="Text Box 72"/>
          <p:cNvSpPr txBox="1">
            <a:spLocks noChangeArrowheads="1"/>
          </p:cNvSpPr>
          <p:nvPr/>
        </p:nvSpPr>
        <p:spPr bwMode="auto">
          <a:xfrm>
            <a:off x="5943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508</a:t>
            </a:r>
          </a:p>
        </p:txBody>
      </p:sp>
      <p:sp>
        <p:nvSpPr>
          <p:cNvPr id="28716" name="Oval 74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717" name="Oval 75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18" name="AutoShape 76"/>
          <p:cNvCxnSpPr>
            <a:cxnSpLocks noChangeShapeType="1"/>
            <a:stCxn id="28716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9" name="AutoShape 77"/>
          <p:cNvCxnSpPr>
            <a:cxnSpLocks noChangeShapeType="1"/>
            <a:stCxn id="28716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0" name="Oval 78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721" name="Oval 79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8722" name="AutoShape 80"/>
          <p:cNvCxnSpPr>
            <a:cxnSpLocks noChangeShapeType="1"/>
            <a:stCxn id="28717" idx="3"/>
            <a:endCxn id="28720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3" name="AutoShape 81"/>
          <p:cNvCxnSpPr>
            <a:cxnSpLocks noChangeShapeType="1"/>
            <a:stCxn id="28717" idx="5"/>
            <a:endCxn id="28721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4" name="Oval 82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8725" name="Oval 83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8726" name="AutoShape 84"/>
          <p:cNvCxnSpPr>
            <a:cxnSpLocks noChangeShapeType="1"/>
            <a:stCxn id="28720" idx="3"/>
            <a:endCxn id="28724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AutoShape 85"/>
          <p:cNvCxnSpPr>
            <a:cxnSpLocks noChangeShapeType="1"/>
            <a:stCxn id="28720" idx="5"/>
            <a:endCxn id="28725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8" name="Text Box 87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8729" name="Text Box 88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8730" name="Text Box 90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8731" name="Oval 91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732" name="Oval 92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733" name="Text Box 95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8734" name="Text Box 96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8735" name="Text Box 97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8736" name="Text Box 98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8737" name="Text Box 99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8738" name="Text Box 100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8739" name="Text Box 101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8740" name="Text Box 102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8741" name="Text Box 103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8742" name="Text Box 104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8743" name="Text Box 105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8744" name="Text Box 106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8745" name="Text Box 107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8746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8747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508</a:t>
            </a:r>
            <a:endParaRPr kumimoji="0" lang="en-US" sz="1600" b="0" baseline="30000"/>
          </a:p>
        </p:txBody>
      </p:sp>
      <p:sp>
        <p:nvSpPr>
          <p:cNvPr id="28748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8749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0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8751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2" name="Rectangle 40"/>
          <p:cNvSpPr>
            <a:spLocks noChangeArrowheads="1"/>
          </p:cNvSpPr>
          <p:nvPr/>
        </p:nvSpPr>
        <p:spPr bwMode="auto">
          <a:xfrm>
            <a:off x="8332788" y="1219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8753" name="Rectangle 9"/>
          <p:cNvSpPr>
            <a:spLocks noChangeArrowheads="1"/>
          </p:cNvSpPr>
          <p:nvPr/>
        </p:nvSpPr>
        <p:spPr bwMode="auto">
          <a:xfrm>
            <a:off x="8332788" y="1443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8754" name="Rectangle 31"/>
          <p:cNvSpPr>
            <a:spLocks noChangeArrowheads="1"/>
          </p:cNvSpPr>
          <p:nvPr/>
        </p:nvSpPr>
        <p:spPr bwMode="auto">
          <a:xfrm>
            <a:off x="7848600" y="1443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5" name="Rectangle 44"/>
          <p:cNvSpPr>
            <a:spLocks noChangeArrowheads="1"/>
          </p:cNvSpPr>
          <p:nvPr/>
        </p:nvSpPr>
        <p:spPr bwMode="auto">
          <a:xfrm>
            <a:off x="7848600" y="1219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9614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CFBAD4-7E36-4A3B-880A-DB5097F0AB46}" type="slidenum">
              <a:rPr lang="en-US" sz="800" b="0"/>
              <a:pPr/>
              <a:t>174</a:t>
            </a:fld>
            <a:endParaRPr lang="en-US" sz="1400" b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9700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01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03" name="AutoShape 6"/>
          <p:cNvCxnSpPr>
            <a:cxnSpLocks noChangeShapeType="1"/>
            <a:stCxn id="29700" idx="3"/>
            <a:endCxn id="29701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7"/>
          <p:cNvCxnSpPr>
            <a:cxnSpLocks noChangeShapeType="1"/>
            <a:stCxn id="29700" idx="5"/>
            <a:endCxn id="29702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9707" name="AutoShape 10"/>
          <p:cNvCxnSpPr>
            <a:cxnSpLocks noChangeShapeType="1"/>
            <a:stCxn id="29701" idx="3"/>
            <a:endCxn id="29705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ShapeType="1"/>
            <a:stCxn id="29701" idx="5"/>
            <a:endCxn id="29706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9711" name="AutoShape 14"/>
          <p:cNvCxnSpPr>
            <a:cxnSpLocks noChangeShapeType="1"/>
            <a:stCxn id="29702" idx="3"/>
            <a:endCxn id="29709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5"/>
          <p:cNvCxnSpPr>
            <a:cxnSpLocks noChangeShapeType="1"/>
            <a:stCxn id="29702" idx="5"/>
            <a:endCxn id="29710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16" name="AutoShape 19"/>
          <p:cNvCxnSpPr>
            <a:cxnSpLocks noChangeShapeType="1"/>
            <a:stCxn id="29713" idx="3"/>
            <a:endCxn id="29714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20"/>
          <p:cNvCxnSpPr>
            <a:cxnSpLocks noChangeShapeType="1"/>
            <a:stCxn id="29713" idx="5"/>
            <a:endCxn id="29715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19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9720" name="AutoShape 23"/>
          <p:cNvCxnSpPr>
            <a:cxnSpLocks noChangeShapeType="1"/>
            <a:stCxn id="29715" idx="3"/>
            <a:endCxn id="29718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4"/>
          <p:cNvCxnSpPr>
            <a:cxnSpLocks noChangeShapeType="1"/>
            <a:stCxn id="29715" idx="5"/>
            <a:endCxn id="29719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2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23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9724" name="AutoShape 27"/>
          <p:cNvCxnSpPr>
            <a:cxnSpLocks noChangeShapeType="1"/>
            <a:stCxn id="29718" idx="3"/>
            <a:endCxn id="29722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8"/>
          <p:cNvCxnSpPr>
            <a:cxnSpLocks noChangeShapeType="1"/>
            <a:stCxn id="29718" idx="5"/>
            <a:endCxn id="29723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27" name="AutoShape 30"/>
          <p:cNvCxnSpPr>
            <a:cxnSpLocks noChangeShapeType="1"/>
            <a:stCxn id="29726" idx="5"/>
            <a:endCxn id="29713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Oval 31"/>
          <p:cNvSpPr>
            <a:spLocks noChangeAspect="1" noChangeArrowheads="1"/>
          </p:cNvSpPr>
          <p:nvPr/>
        </p:nvSpPr>
        <p:spPr bwMode="auto">
          <a:xfrm>
            <a:off x="3883025" y="1295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29" name="AutoShape 32"/>
          <p:cNvCxnSpPr>
            <a:cxnSpLocks noChangeShapeType="1"/>
            <a:stCxn id="29726" idx="3"/>
            <a:endCxn id="29700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AutoShape 33"/>
          <p:cNvCxnSpPr>
            <a:cxnSpLocks noChangeShapeType="1"/>
            <a:stCxn id="29728" idx="5"/>
            <a:endCxn id="29726" idx="1"/>
          </p:cNvCxnSpPr>
          <p:nvPr/>
        </p:nvCxnSpPr>
        <p:spPr bwMode="auto">
          <a:xfrm>
            <a:off x="4016375" y="1436688"/>
            <a:ext cx="2174875" cy="635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9732" name="Text Box 38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9733" name="Text Box 41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9734" name="Text Box 44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9735" name="Text Box 46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9736" name="Text Box 47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9737" name="Oval 49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38" name="AutoShape 52"/>
          <p:cNvCxnSpPr>
            <a:cxnSpLocks noChangeShapeType="1"/>
            <a:stCxn id="29737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AutoShape 53"/>
          <p:cNvCxnSpPr>
            <a:cxnSpLocks noChangeShapeType="1"/>
            <a:stCxn id="29737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0" name="Text Box 73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cxnSp>
        <p:nvCxnSpPr>
          <p:cNvPr id="29741" name="AutoShape 74"/>
          <p:cNvCxnSpPr>
            <a:cxnSpLocks noChangeShapeType="1"/>
            <a:stCxn id="29728" idx="3"/>
            <a:endCxn id="29737" idx="7"/>
          </p:cNvCxnSpPr>
          <p:nvPr/>
        </p:nvCxnSpPr>
        <p:spPr bwMode="auto">
          <a:xfrm flipH="1">
            <a:off x="1882775" y="1436688"/>
            <a:ext cx="2022475" cy="6492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2" name="Text Box 75"/>
          <p:cNvSpPr txBox="1">
            <a:spLocks noChangeArrowheads="1"/>
          </p:cNvSpPr>
          <p:nvPr/>
        </p:nvSpPr>
        <p:spPr bwMode="auto">
          <a:xfrm>
            <a:off x="5943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508</a:t>
            </a:r>
          </a:p>
        </p:txBody>
      </p:sp>
      <p:sp>
        <p:nvSpPr>
          <p:cNvPr id="29743" name="Text Box 76"/>
          <p:cNvSpPr txBox="1">
            <a:spLocks noChangeArrowheads="1"/>
          </p:cNvSpPr>
          <p:nvPr/>
        </p:nvSpPr>
        <p:spPr bwMode="auto">
          <a:xfrm>
            <a:off x="3657600" y="1644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838</a:t>
            </a:r>
          </a:p>
        </p:txBody>
      </p:sp>
      <p:sp>
        <p:nvSpPr>
          <p:cNvPr id="29744" name="Oval 78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45" name="Oval 79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46" name="AutoShape 80"/>
          <p:cNvCxnSpPr>
            <a:cxnSpLocks noChangeShapeType="1"/>
            <a:stCxn id="29744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7" name="AutoShape 81"/>
          <p:cNvCxnSpPr>
            <a:cxnSpLocks noChangeShapeType="1"/>
            <a:stCxn id="29744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8" name="Oval 82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49" name="Oval 83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9750" name="AutoShape 84"/>
          <p:cNvCxnSpPr>
            <a:cxnSpLocks noChangeShapeType="1"/>
            <a:stCxn id="29745" idx="3"/>
            <a:endCxn id="29748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1" name="AutoShape 85"/>
          <p:cNvCxnSpPr>
            <a:cxnSpLocks noChangeShapeType="1"/>
            <a:stCxn id="29745" idx="5"/>
            <a:endCxn id="29749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52" name="Oval 8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753" name="Oval 8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9754" name="AutoShape 88"/>
          <p:cNvCxnSpPr>
            <a:cxnSpLocks noChangeShapeType="1"/>
            <a:stCxn id="29748" idx="3"/>
            <a:endCxn id="29752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5" name="AutoShape 89"/>
          <p:cNvCxnSpPr>
            <a:cxnSpLocks noChangeShapeType="1"/>
            <a:stCxn id="29748" idx="5"/>
            <a:endCxn id="29753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56" name="Text Box 9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9757" name="Text Box 92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9758" name="Text Box 94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9759" name="Oval 95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760" name="Oval 96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761" name="Text Box 99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9762" name="Text Box 100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9763" name="Text Box 101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9764" name="Text Box 102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9765" name="Text Box 103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9766" name="Text Box 104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9767" name="Text Box 105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9768" name="Text Box 106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9769" name="Text Box 107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9770" name="Text Box 108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9771" name="Text Box 109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9772" name="Text Box 110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9773" name="Text Box 111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9774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838</a:t>
            </a:r>
            <a:endParaRPr kumimoji="0" lang="en-US" sz="1600" b="0" baseline="30000"/>
          </a:p>
        </p:txBody>
      </p:sp>
      <p:sp>
        <p:nvSpPr>
          <p:cNvPr id="2977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9776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977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9778" name="Rectangle 40"/>
          <p:cNvSpPr>
            <a:spLocks noChangeArrowheads="1"/>
          </p:cNvSpPr>
          <p:nvPr/>
        </p:nvSpPr>
        <p:spPr bwMode="auto">
          <a:xfrm>
            <a:off x="8332788" y="1143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9779" name="Rectangle 6"/>
          <p:cNvSpPr>
            <a:spLocks noChangeArrowheads="1"/>
          </p:cNvSpPr>
          <p:nvPr/>
        </p:nvSpPr>
        <p:spPr bwMode="auto">
          <a:xfrm>
            <a:off x="8332788" y="914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508</a:t>
            </a:r>
            <a:endParaRPr kumimoji="0" lang="en-US" sz="1600" b="0" baseline="30000"/>
          </a:p>
        </p:txBody>
      </p:sp>
      <p:sp>
        <p:nvSpPr>
          <p:cNvPr id="29780" name="Rectangle 28"/>
          <p:cNvSpPr>
            <a:spLocks noChangeArrowheads="1"/>
          </p:cNvSpPr>
          <p:nvPr/>
        </p:nvSpPr>
        <p:spPr bwMode="auto">
          <a:xfrm>
            <a:off x="7848600" y="914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9781" name="Rectangle 44"/>
          <p:cNvSpPr>
            <a:spLocks noChangeArrowheads="1"/>
          </p:cNvSpPr>
          <p:nvPr/>
        </p:nvSpPr>
        <p:spPr bwMode="auto">
          <a:xfrm>
            <a:off x="7848600" y="1143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2423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655E7D0-F16D-4FFB-9060-D84CC730C391}" type="slidenum">
              <a:rPr lang="en-US" sz="800" b="0"/>
              <a:pPr/>
              <a:t>175</a:t>
            </a:fld>
            <a:endParaRPr lang="en-US" sz="1400" b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30724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25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26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27" name="AutoShape 6"/>
          <p:cNvCxnSpPr>
            <a:cxnSpLocks noChangeShapeType="1"/>
            <a:stCxn id="30724" idx="3"/>
            <a:endCxn id="30725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7"/>
          <p:cNvCxnSpPr>
            <a:cxnSpLocks noChangeShapeType="1"/>
            <a:stCxn id="30724" idx="5"/>
            <a:endCxn id="30726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30731" name="AutoShape 10"/>
          <p:cNvCxnSpPr>
            <a:cxnSpLocks noChangeShapeType="1"/>
            <a:stCxn id="30725" idx="3"/>
            <a:endCxn id="3072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AutoShape 11"/>
          <p:cNvCxnSpPr>
            <a:cxnSpLocks noChangeShapeType="1"/>
            <a:stCxn id="30725" idx="5"/>
            <a:endCxn id="3073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30735" name="AutoShape 14"/>
          <p:cNvCxnSpPr>
            <a:cxnSpLocks noChangeShapeType="1"/>
            <a:stCxn id="30726" idx="3"/>
            <a:endCxn id="30733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5"/>
          <p:cNvCxnSpPr>
            <a:cxnSpLocks noChangeShapeType="1"/>
            <a:stCxn id="30726" idx="5"/>
            <a:endCxn id="30734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38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0739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40" name="AutoShape 19"/>
          <p:cNvCxnSpPr>
            <a:cxnSpLocks noChangeShapeType="1"/>
            <a:stCxn id="30737" idx="3"/>
            <a:endCxn id="30738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20"/>
          <p:cNvCxnSpPr>
            <a:cxnSpLocks noChangeShapeType="1"/>
            <a:stCxn id="30737" idx="5"/>
            <a:endCxn id="30739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2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43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30744" name="AutoShape 23"/>
          <p:cNvCxnSpPr>
            <a:cxnSpLocks noChangeShapeType="1"/>
            <a:stCxn id="30739" idx="3"/>
            <a:endCxn id="30742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24"/>
          <p:cNvCxnSpPr>
            <a:cxnSpLocks noChangeShapeType="1"/>
            <a:stCxn id="30739" idx="5"/>
            <a:endCxn id="30743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6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47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30748" name="AutoShape 27"/>
          <p:cNvCxnSpPr>
            <a:cxnSpLocks noChangeShapeType="1"/>
            <a:stCxn id="30742" idx="3"/>
            <a:endCxn id="30746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28"/>
          <p:cNvCxnSpPr>
            <a:cxnSpLocks noChangeShapeType="1"/>
            <a:stCxn id="30742" idx="5"/>
            <a:endCxn id="30747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1" name="AutoShape 30"/>
          <p:cNvCxnSpPr>
            <a:cxnSpLocks noChangeShapeType="1"/>
            <a:stCxn id="30750" idx="5"/>
            <a:endCxn id="30737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2" name="Oval 31"/>
          <p:cNvSpPr>
            <a:spLocks noChangeAspect="1" noChangeArrowheads="1"/>
          </p:cNvSpPr>
          <p:nvPr/>
        </p:nvSpPr>
        <p:spPr bwMode="auto">
          <a:xfrm>
            <a:off x="3883025" y="1295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3" name="AutoShape 32"/>
          <p:cNvCxnSpPr>
            <a:cxnSpLocks noChangeShapeType="1"/>
            <a:stCxn id="30750" idx="3"/>
            <a:endCxn id="30724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4" name="AutoShape 33"/>
          <p:cNvCxnSpPr>
            <a:cxnSpLocks noChangeShapeType="1"/>
            <a:stCxn id="30752" idx="5"/>
            <a:endCxn id="30750" idx="1"/>
          </p:cNvCxnSpPr>
          <p:nvPr/>
        </p:nvCxnSpPr>
        <p:spPr bwMode="auto">
          <a:xfrm>
            <a:off x="4016375" y="1436688"/>
            <a:ext cx="2174875" cy="635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5" name="Oval 40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6" name="AutoShape 41"/>
          <p:cNvCxnSpPr>
            <a:cxnSpLocks noChangeShapeType="1"/>
            <a:stCxn id="30755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7" name="AutoShape 42"/>
          <p:cNvCxnSpPr>
            <a:cxnSpLocks noChangeShapeType="1"/>
            <a:stCxn id="30755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8" name="Text Box 43"/>
          <p:cNvSpPr txBox="1">
            <a:spLocks noChangeArrowheads="1"/>
          </p:cNvSpPr>
          <p:nvPr/>
        </p:nvSpPr>
        <p:spPr bwMode="auto">
          <a:xfrm>
            <a:off x="914400" y="2330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cxnSp>
        <p:nvCxnSpPr>
          <p:cNvPr id="30759" name="AutoShape 44"/>
          <p:cNvCxnSpPr>
            <a:cxnSpLocks noChangeShapeType="1"/>
            <a:stCxn id="30752" idx="3"/>
            <a:endCxn id="30755" idx="7"/>
          </p:cNvCxnSpPr>
          <p:nvPr/>
        </p:nvCxnSpPr>
        <p:spPr bwMode="auto">
          <a:xfrm flipH="1">
            <a:off x="1882775" y="1436688"/>
            <a:ext cx="2022475" cy="6492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0" name="Text Box 46"/>
          <p:cNvSpPr txBox="1">
            <a:spLocks noChangeArrowheads="1"/>
          </p:cNvSpPr>
          <p:nvPr/>
        </p:nvSpPr>
        <p:spPr bwMode="auto">
          <a:xfrm>
            <a:off x="2743200" y="1295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61" name="Oval 47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62" name="Oval 48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63" name="AutoShape 49"/>
          <p:cNvCxnSpPr>
            <a:cxnSpLocks noChangeShapeType="1"/>
            <a:stCxn id="30761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4" name="AutoShape 50"/>
          <p:cNvCxnSpPr>
            <a:cxnSpLocks noChangeShapeType="1"/>
            <a:stCxn id="30761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5" name="Oval 51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66" name="Oval 52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30767" name="AutoShape 53"/>
          <p:cNvCxnSpPr>
            <a:cxnSpLocks noChangeShapeType="1"/>
            <a:stCxn id="30762" idx="3"/>
            <a:endCxn id="30765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8" name="AutoShape 54"/>
          <p:cNvCxnSpPr>
            <a:cxnSpLocks noChangeShapeType="1"/>
            <a:stCxn id="30762" idx="5"/>
            <a:endCxn id="30766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9" name="Oval 55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0770" name="Oval 56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30771" name="AutoShape 57"/>
          <p:cNvCxnSpPr>
            <a:cxnSpLocks noChangeShapeType="1"/>
            <a:stCxn id="30765" idx="3"/>
            <a:endCxn id="30769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2" name="AutoShape 58"/>
          <p:cNvCxnSpPr>
            <a:cxnSpLocks noChangeShapeType="1"/>
            <a:stCxn id="30765" idx="5"/>
            <a:endCxn id="30770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3" name="Text Box 59"/>
          <p:cNvSpPr txBox="1">
            <a:spLocks noChangeArrowheads="1"/>
          </p:cNvSpPr>
          <p:nvPr/>
        </p:nvSpPr>
        <p:spPr bwMode="auto">
          <a:xfrm>
            <a:off x="23622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74" name="Text Box 60"/>
          <p:cNvSpPr txBox="1">
            <a:spLocks noChangeArrowheads="1"/>
          </p:cNvSpPr>
          <p:nvPr/>
        </p:nvSpPr>
        <p:spPr bwMode="auto">
          <a:xfrm>
            <a:off x="228600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5" name="Text Box 61"/>
          <p:cNvSpPr txBox="1">
            <a:spLocks noChangeArrowheads="1"/>
          </p:cNvSpPr>
          <p:nvPr/>
        </p:nvSpPr>
        <p:spPr bwMode="auto">
          <a:xfrm>
            <a:off x="19812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6" name="Oval 62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77" name="Oval 63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0778" name="Text Box 72"/>
          <p:cNvSpPr txBox="1">
            <a:spLocks noChangeArrowheads="1"/>
          </p:cNvSpPr>
          <p:nvPr/>
        </p:nvSpPr>
        <p:spPr bwMode="auto">
          <a:xfrm>
            <a:off x="1600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9" name="Text Box 74"/>
          <p:cNvSpPr txBox="1">
            <a:spLocks noChangeArrowheads="1"/>
          </p:cNvSpPr>
          <p:nvPr/>
        </p:nvSpPr>
        <p:spPr bwMode="auto">
          <a:xfrm>
            <a:off x="28956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0" name="Text Box 75"/>
          <p:cNvSpPr txBox="1">
            <a:spLocks noChangeArrowheads="1"/>
          </p:cNvSpPr>
          <p:nvPr/>
        </p:nvSpPr>
        <p:spPr bwMode="auto">
          <a:xfrm>
            <a:off x="1143000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1" name="Text Box 76"/>
          <p:cNvSpPr txBox="1">
            <a:spLocks noChangeArrowheads="1"/>
          </p:cNvSpPr>
          <p:nvPr/>
        </p:nvSpPr>
        <p:spPr bwMode="auto">
          <a:xfrm>
            <a:off x="2286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2" name="Text Box 138"/>
          <p:cNvSpPr txBox="1">
            <a:spLocks noChangeArrowheads="1"/>
          </p:cNvSpPr>
          <p:nvPr/>
        </p:nvSpPr>
        <p:spPr bwMode="auto">
          <a:xfrm>
            <a:off x="42672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3" name="Text Box 139"/>
          <p:cNvSpPr txBox="1">
            <a:spLocks noChangeArrowheads="1"/>
          </p:cNvSpPr>
          <p:nvPr/>
        </p:nvSpPr>
        <p:spPr bwMode="auto">
          <a:xfrm>
            <a:off x="3505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84" name="Text Box 201"/>
          <p:cNvSpPr txBox="1">
            <a:spLocks noChangeArrowheads="1"/>
          </p:cNvSpPr>
          <p:nvPr/>
        </p:nvSpPr>
        <p:spPr bwMode="auto">
          <a:xfrm>
            <a:off x="41148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85" name="Text Box 138"/>
          <p:cNvSpPr txBox="1">
            <a:spLocks noChangeArrowheads="1"/>
          </p:cNvSpPr>
          <p:nvPr/>
        </p:nvSpPr>
        <p:spPr bwMode="auto">
          <a:xfrm>
            <a:off x="6705600" y="2406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6" name="Text Box 138"/>
          <p:cNvSpPr txBox="1">
            <a:spLocks noChangeArrowheads="1"/>
          </p:cNvSpPr>
          <p:nvPr/>
        </p:nvSpPr>
        <p:spPr bwMode="auto">
          <a:xfrm>
            <a:off x="58674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7" name="Text Box 138"/>
          <p:cNvSpPr txBox="1">
            <a:spLocks noChangeArrowheads="1"/>
          </p:cNvSpPr>
          <p:nvPr/>
        </p:nvSpPr>
        <p:spPr bwMode="auto">
          <a:xfrm>
            <a:off x="76962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8" name="Text Box 138"/>
          <p:cNvSpPr txBox="1">
            <a:spLocks noChangeArrowheads="1"/>
          </p:cNvSpPr>
          <p:nvPr/>
        </p:nvSpPr>
        <p:spPr bwMode="auto">
          <a:xfrm>
            <a:off x="8305800" y="4235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9" name="Text Box 138"/>
          <p:cNvSpPr txBox="1">
            <a:spLocks noChangeArrowheads="1"/>
          </p:cNvSpPr>
          <p:nvPr/>
        </p:nvSpPr>
        <p:spPr bwMode="auto">
          <a:xfrm>
            <a:off x="7772400" y="525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90" name="Text Box 138"/>
          <p:cNvSpPr txBox="1">
            <a:spLocks noChangeArrowheads="1"/>
          </p:cNvSpPr>
          <p:nvPr/>
        </p:nvSpPr>
        <p:spPr bwMode="auto">
          <a:xfrm>
            <a:off x="4800600" y="144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91" name="Text Box 201"/>
          <p:cNvSpPr txBox="1">
            <a:spLocks noChangeArrowheads="1"/>
          </p:cNvSpPr>
          <p:nvPr/>
        </p:nvSpPr>
        <p:spPr bwMode="auto">
          <a:xfrm>
            <a:off x="5181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2" name="Text Box 201"/>
          <p:cNvSpPr txBox="1">
            <a:spLocks noChangeArrowheads="1"/>
          </p:cNvSpPr>
          <p:nvPr/>
        </p:nvSpPr>
        <p:spPr bwMode="auto">
          <a:xfrm>
            <a:off x="5029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3" name="Text Box 201"/>
          <p:cNvSpPr txBox="1">
            <a:spLocks noChangeArrowheads="1"/>
          </p:cNvSpPr>
          <p:nvPr/>
        </p:nvSpPr>
        <p:spPr bwMode="auto">
          <a:xfrm>
            <a:off x="67056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4" name="Text Box 201"/>
          <p:cNvSpPr txBox="1">
            <a:spLocks noChangeArrowheads="1"/>
          </p:cNvSpPr>
          <p:nvPr/>
        </p:nvSpPr>
        <p:spPr bwMode="auto">
          <a:xfrm>
            <a:off x="74676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5" name="Text Box 201"/>
          <p:cNvSpPr txBox="1">
            <a:spLocks noChangeArrowheads="1"/>
          </p:cNvSpPr>
          <p:nvPr/>
        </p:nvSpPr>
        <p:spPr bwMode="auto">
          <a:xfrm>
            <a:off x="7086600" y="525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6" name="Text Box 138"/>
          <p:cNvSpPr txBox="1">
            <a:spLocks noChangeArrowheads="1"/>
          </p:cNvSpPr>
          <p:nvPr/>
        </p:nvSpPr>
        <p:spPr bwMode="auto">
          <a:xfrm>
            <a:off x="52578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800600" y="1295400"/>
            <a:ext cx="3108325" cy="5181600"/>
            <a:chOff x="3216" y="672"/>
            <a:chExt cx="1958" cy="3264"/>
          </a:xfrm>
        </p:grpSpPr>
        <p:sp>
          <p:nvSpPr>
            <p:cNvPr id="30798" name="Rectangle 141"/>
            <p:cNvSpPr>
              <a:spLocks noChangeArrowheads="1"/>
            </p:cNvSpPr>
            <p:nvPr/>
          </p:nvSpPr>
          <p:spPr bwMode="auto">
            <a:xfrm>
              <a:off x="3651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125</a:t>
              </a:r>
              <a:endParaRPr kumimoji="0" lang="en-US" sz="1400" b="0" baseline="30000"/>
            </a:p>
          </p:txBody>
        </p:sp>
        <p:sp>
          <p:nvSpPr>
            <p:cNvPr id="30799" name="Rectangle 142"/>
            <p:cNvSpPr>
              <a:spLocks noChangeArrowheads="1"/>
            </p:cNvSpPr>
            <p:nvPr/>
          </p:nvSpPr>
          <p:spPr bwMode="auto">
            <a:xfrm>
              <a:off x="3651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Freq</a:t>
              </a:r>
            </a:p>
          </p:txBody>
        </p:sp>
        <p:sp>
          <p:nvSpPr>
            <p:cNvPr id="30800" name="Rectangle 143"/>
            <p:cNvSpPr>
              <a:spLocks noChangeArrowheads="1"/>
            </p:cNvSpPr>
            <p:nvPr/>
          </p:nvSpPr>
          <p:spPr bwMode="auto">
            <a:xfrm>
              <a:off x="3651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93</a:t>
              </a:r>
              <a:endParaRPr kumimoji="0" lang="en-US" sz="1400" b="0" baseline="30000"/>
            </a:p>
          </p:txBody>
        </p:sp>
        <p:sp>
          <p:nvSpPr>
            <p:cNvPr id="30801" name="Rectangle 144"/>
            <p:cNvSpPr>
              <a:spLocks noChangeArrowheads="1"/>
            </p:cNvSpPr>
            <p:nvPr/>
          </p:nvSpPr>
          <p:spPr bwMode="auto">
            <a:xfrm>
              <a:off x="3651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80</a:t>
              </a:r>
              <a:endParaRPr kumimoji="0" lang="en-US" sz="1400" b="0" baseline="30000"/>
            </a:p>
          </p:txBody>
        </p:sp>
        <p:sp>
          <p:nvSpPr>
            <p:cNvPr id="30802" name="Rectangle 145"/>
            <p:cNvSpPr>
              <a:spLocks noChangeArrowheads="1"/>
            </p:cNvSpPr>
            <p:nvPr/>
          </p:nvSpPr>
          <p:spPr bwMode="auto">
            <a:xfrm>
              <a:off x="3651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76</a:t>
              </a:r>
              <a:endParaRPr kumimoji="0" lang="en-US" sz="1400" b="0" baseline="30000"/>
            </a:p>
          </p:txBody>
        </p:sp>
        <p:sp>
          <p:nvSpPr>
            <p:cNvPr id="30803" name="Rectangle 146"/>
            <p:cNvSpPr>
              <a:spLocks noChangeArrowheads="1"/>
            </p:cNvSpPr>
            <p:nvPr/>
          </p:nvSpPr>
          <p:spPr bwMode="auto">
            <a:xfrm>
              <a:off x="3651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73</a:t>
              </a:r>
              <a:endParaRPr kumimoji="0" lang="en-US" sz="1400" b="0" baseline="30000"/>
            </a:p>
          </p:txBody>
        </p:sp>
        <p:sp>
          <p:nvSpPr>
            <p:cNvPr id="30804" name="Rectangle 147"/>
            <p:cNvSpPr>
              <a:spLocks noChangeArrowheads="1"/>
            </p:cNvSpPr>
            <p:nvPr/>
          </p:nvSpPr>
          <p:spPr bwMode="auto">
            <a:xfrm>
              <a:off x="3651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71</a:t>
              </a:r>
              <a:endParaRPr kumimoji="0" lang="en-US" sz="1400" b="0" baseline="30000"/>
            </a:p>
          </p:txBody>
        </p:sp>
        <p:sp>
          <p:nvSpPr>
            <p:cNvPr id="30805" name="Rectangle 148"/>
            <p:cNvSpPr>
              <a:spLocks noChangeArrowheads="1"/>
            </p:cNvSpPr>
            <p:nvPr/>
          </p:nvSpPr>
          <p:spPr bwMode="auto">
            <a:xfrm>
              <a:off x="3651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61</a:t>
              </a:r>
              <a:endParaRPr kumimoji="0" lang="en-US" sz="1400" b="0" baseline="30000"/>
            </a:p>
          </p:txBody>
        </p:sp>
        <p:sp>
          <p:nvSpPr>
            <p:cNvPr id="30806" name="Rectangle 149"/>
            <p:cNvSpPr>
              <a:spLocks noChangeArrowheads="1"/>
            </p:cNvSpPr>
            <p:nvPr/>
          </p:nvSpPr>
          <p:spPr bwMode="auto">
            <a:xfrm>
              <a:off x="3651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55</a:t>
              </a:r>
              <a:endParaRPr kumimoji="0" lang="en-US" sz="1400" b="0" baseline="30000"/>
            </a:p>
          </p:txBody>
        </p:sp>
        <p:sp>
          <p:nvSpPr>
            <p:cNvPr id="30807" name="Rectangle 150"/>
            <p:cNvSpPr>
              <a:spLocks noChangeArrowheads="1"/>
            </p:cNvSpPr>
            <p:nvPr/>
          </p:nvSpPr>
          <p:spPr bwMode="auto">
            <a:xfrm>
              <a:off x="3651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41</a:t>
              </a:r>
              <a:endParaRPr kumimoji="0" lang="en-US" sz="1400" b="0" baseline="30000"/>
            </a:p>
          </p:txBody>
        </p:sp>
        <p:sp>
          <p:nvSpPr>
            <p:cNvPr id="30808" name="Rectangle 151"/>
            <p:cNvSpPr>
              <a:spLocks noChangeArrowheads="1"/>
            </p:cNvSpPr>
            <p:nvPr/>
          </p:nvSpPr>
          <p:spPr bwMode="auto">
            <a:xfrm>
              <a:off x="3651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40</a:t>
              </a:r>
              <a:endParaRPr kumimoji="0" lang="en-US" sz="1400" b="0" baseline="30000"/>
            </a:p>
          </p:txBody>
        </p:sp>
        <p:sp>
          <p:nvSpPr>
            <p:cNvPr id="30809" name="Rectangle 152"/>
            <p:cNvSpPr>
              <a:spLocks noChangeArrowheads="1"/>
            </p:cNvSpPr>
            <p:nvPr/>
          </p:nvSpPr>
          <p:spPr bwMode="auto">
            <a:xfrm>
              <a:off x="3216" y="890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E</a:t>
              </a:r>
              <a:endParaRPr kumimoji="0" lang="en-US" sz="1400" b="0" baseline="30000"/>
            </a:p>
          </p:txBody>
        </p:sp>
        <p:sp>
          <p:nvSpPr>
            <p:cNvPr id="30810" name="Rectangle 153"/>
            <p:cNvSpPr>
              <a:spLocks noChangeArrowheads="1"/>
            </p:cNvSpPr>
            <p:nvPr/>
          </p:nvSpPr>
          <p:spPr bwMode="auto">
            <a:xfrm>
              <a:off x="3216" y="672"/>
              <a:ext cx="435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Char</a:t>
              </a:r>
            </a:p>
          </p:txBody>
        </p:sp>
        <p:sp>
          <p:nvSpPr>
            <p:cNvPr id="30811" name="Rectangle 154"/>
            <p:cNvSpPr>
              <a:spLocks noChangeArrowheads="1"/>
            </p:cNvSpPr>
            <p:nvPr/>
          </p:nvSpPr>
          <p:spPr bwMode="auto">
            <a:xfrm>
              <a:off x="3216" y="1107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T</a:t>
              </a:r>
              <a:endParaRPr kumimoji="0" lang="en-US" sz="1400" b="0" baseline="30000"/>
            </a:p>
          </p:txBody>
        </p:sp>
        <p:sp>
          <p:nvSpPr>
            <p:cNvPr id="30812" name="Rectangle 155"/>
            <p:cNvSpPr>
              <a:spLocks noChangeArrowheads="1"/>
            </p:cNvSpPr>
            <p:nvPr/>
          </p:nvSpPr>
          <p:spPr bwMode="auto">
            <a:xfrm>
              <a:off x="3216" y="1325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A</a:t>
              </a:r>
              <a:endParaRPr kumimoji="0" lang="en-US" sz="1400" b="0" baseline="30000"/>
            </a:p>
          </p:txBody>
        </p:sp>
        <p:sp>
          <p:nvSpPr>
            <p:cNvPr id="30813" name="Rectangle 156"/>
            <p:cNvSpPr>
              <a:spLocks noChangeArrowheads="1"/>
            </p:cNvSpPr>
            <p:nvPr/>
          </p:nvSpPr>
          <p:spPr bwMode="auto">
            <a:xfrm>
              <a:off x="3216" y="1542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O</a:t>
              </a:r>
              <a:endParaRPr kumimoji="0" lang="en-US" sz="1400" b="0" baseline="30000"/>
            </a:p>
          </p:txBody>
        </p:sp>
        <p:sp>
          <p:nvSpPr>
            <p:cNvPr id="30814" name="Rectangle 157"/>
            <p:cNvSpPr>
              <a:spLocks noChangeArrowheads="1"/>
            </p:cNvSpPr>
            <p:nvPr/>
          </p:nvSpPr>
          <p:spPr bwMode="auto">
            <a:xfrm>
              <a:off x="3216" y="1760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I</a:t>
              </a:r>
              <a:endParaRPr kumimoji="0" lang="en-US" sz="1400" b="0" baseline="30000"/>
            </a:p>
          </p:txBody>
        </p:sp>
        <p:sp>
          <p:nvSpPr>
            <p:cNvPr id="30815" name="Rectangle 158"/>
            <p:cNvSpPr>
              <a:spLocks noChangeArrowheads="1"/>
            </p:cNvSpPr>
            <p:nvPr/>
          </p:nvSpPr>
          <p:spPr bwMode="auto">
            <a:xfrm>
              <a:off x="3216" y="1978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N</a:t>
              </a:r>
              <a:endParaRPr kumimoji="0" lang="en-US" sz="1400" b="0" baseline="30000"/>
            </a:p>
          </p:txBody>
        </p:sp>
        <p:sp>
          <p:nvSpPr>
            <p:cNvPr id="30816" name="Rectangle 159"/>
            <p:cNvSpPr>
              <a:spLocks noChangeArrowheads="1"/>
            </p:cNvSpPr>
            <p:nvPr/>
          </p:nvSpPr>
          <p:spPr bwMode="auto">
            <a:xfrm>
              <a:off x="3216" y="2413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R</a:t>
              </a:r>
              <a:endParaRPr kumimoji="0" lang="en-US" sz="1400" b="0" baseline="30000"/>
            </a:p>
          </p:txBody>
        </p:sp>
        <p:sp>
          <p:nvSpPr>
            <p:cNvPr id="30817" name="Rectangle 160"/>
            <p:cNvSpPr>
              <a:spLocks noChangeArrowheads="1"/>
            </p:cNvSpPr>
            <p:nvPr/>
          </p:nvSpPr>
          <p:spPr bwMode="auto">
            <a:xfrm>
              <a:off x="3216" y="2630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H</a:t>
              </a:r>
              <a:endParaRPr kumimoji="0" lang="en-US" sz="1400" b="0" baseline="30000"/>
            </a:p>
          </p:txBody>
        </p:sp>
        <p:sp>
          <p:nvSpPr>
            <p:cNvPr id="30818" name="Rectangle 161"/>
            <p:cNvSpPr>
              <a:spLocks noChangeArrowheads="1"/>
            </p:cNvSpPr>
            <p:nvPr/>
          </p:nvSpPr>
          <p:spPr bwMode="auto">
            <a:xfrm>
              <a:off x="3216" y="2848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L</a:t>
              </a:r>
              <a:endParaRPr kumimoji="0" lang="en-US" sz="1400" b="0" baseline="30000"/>
            </a:p>
          </p:txBody>
        </p:sp>
        <p:sp>
          <p:nvSpPr>
            <p:cNvPr id="30819" name="Rectangle 162"/>
            <p:cNvSpPr>
              <a:spLocks noChangeArrowheads="1"/>
            </p:cNvSpPr>
            <p:nvPr/>
          </p:nvSpPr>
          <p:spPr bwMode="auto">
            <a:xfrm>
              <a:off x="3216" y="3066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D</a:t>
              </a:r>
              <a:endParaRPr kumimoji="0" lang="en-US" sz="1400" b="0" baseline="30000"/>
            </a:p>
          </p:txBody>
        </p:sp>
        <p:sp>
          <p:nvSpPr>
            <p:cNvPr id="30820" name="Rectangle 163"/>
            <p:cNvSpPr>
              <a:spLocks noChangeArrowheads="1"/>
            </p:cNvSpPr>
            <p:nvPr/>
          </p:nvSpPr>
          <p:spPr bwMode="auto">
            <a:xfrm>
              <a:off x="3651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31</a:t>
              </a:r>
              <a:endParaRPr kumimoji="0" lang="en-US" sz="1400" b="0" baseline="30000"/>
            </a:p>
          </p:txBody>
        </p:sp>
        <p:sp>
          <p:nvSpPr>
            <p:cNvPr id="30821" name="Rectangle 164"/>
            <p:cNvSpPr>
              <a:spLocks noChangeArrowheads="1"/>
            </p:cNvSpPr>
            <p:nvPr/>
          </p:nvSpPr>
          <p:spPr bwMode="auto">
            <a:xfrm>
              <a:off x="3651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27</a:t>
              </a:r>
              <a:endParaRPr kumimoji="0" lang="en-US" sz="1400" b="0" baseline="30000"/>
            </a:p>
          </p:txBody>
        </p:sp>
        <p:sp>
          <p:nvSpPr>
            <p:cNvPr id="30822" name="Rectangle 165"/>
            <p:cNvSpPr>
              <a:spLocks noChangeArrowheads="1"/>
            </p:cNvSpPr>
            <p:nvPr/>
          </p:nvSpPr>
          <p:spPr bwMode="auto">
            <a:xfrm>
              <a:off x="3216" y="3283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C</a:t>
              </a:r>
              <a:endParaRPr kumimoji="0" lang="en-US" sz="1400" b="0" baseline="30000"/>
            </a:p>
          </p:txBody>
        </p:sp>
        <p:sp>
          <p:nvSpPr>
            <p:cNvPr id="30823" name="Rectangle 166"/>
            <p:cNvSpPr>
              <a:spLocks noChangeArrowheads="1"/>
            </p:cNvSpPr>
            <p:nvPr/>
          </p:nvSpPr>
          <p:spPr bwMode="auto">
            <a:xfrm>
              <a:off x="3216" y="3501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U</a:t>
              </a:r>
              <a:endParaRPr kumimoji="0" lang="en-US" sz="1400" b="0" baseline="30000"/>
            </a:p>
          </p:txBody>
        </p:sp>
        <p:sp>
          <p:nvSpPr>
            <p:cNvPr id="30824" name="Rectangle 167"/>
            <p:cNvSpPr>
              <a:spLocks noChangeArrowheads="1"/>
            </p:cNvSpPr>
            <p:nvPr/>
          </p:nvSpPr>
          <p:spPr bwMode="auto">
            <a:xfrm>
              <a:off x="3651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65</a:t>
              </a:r>
              <a:endParaRPr kumimoji="0" lang="en-US" sz="1400" b="0" baseline="30000"/>
            </a:p>
          </p:txBody>
        </p:sp>
        <p:sp>
          <p:nvSpPr>
            <p:cNvPr id="30825" name="Rectangle 168"/>
            <p:cNvSpPr>
              <a:spLocks noChangeArrowheads="1"/>
            </p:cNvSpPr>
            <p:nvPr/>
          </p:nvSpPr>
          <p:spPr bwMode="auto">
            <a:xfrm>
              <a:off x="3216" y="2195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S</a:t>
              </a:r>
              <a:endParaRPr kumimoji="0" lang="en-US" sz="1400" b="0" baseline="30000"/>
            </a:p>
          </p:txBody>
        </p:sp>
        <p:sp>
          <p:nvSpPr>
            <p:cNvPr id="30826" name="Rectangle 169"/>
            <p:cNvSpPr>
              <a:spLocks noChangeArrowheads="1"/>
            </p:cNvSpPr>
            <p:nvPr/>
          </p:nvSpPr>
          <p:spPr bwMode="auto">
            <a:xfrm>
              <a:off x="4173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0000</a:t>
              </a:r>
              <a:endParaRPr kumimoji="0" lang="en-US" sz="1400" b="0" baseline="30000"/>
            </a:p>
          </p:txBody>
        </p:sp>
        <p:sp>
          <p:nvSpPr>
            <p:cNvPr id="30827" name="Rectangle 170"/>
            <p:cNvSpPr>
              <a:spLocks noChangeArrowheads="1"/>
            </p:cNvSpPr>
            <p:nvPr/>
          </p:nvSpPr>
          <p:spPr bwMode="auto">
            <a:xfrm>
              <a:off x="4173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Fixed</a:t>
              </a:r>
            </a:p>
          </p:txBody>
        </p:sp>
        <p:sp>
          <p:nvSpPr>
            <p:cNvPr id="30828" name="Rectangle 171"/>
            <p:cNvSpPr>
              <a:spLocks noChangeArrowheads="1"/>
            </p:cNvSpPr>
            <p:nvPr/>
          </p:nvSpPr>
          <p:spPr bwMode="auto">
            <a:xfrm>
              <a:off x="4173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0001</a:t>
              </a:r>
              <a:endParaRPr kumimoji="0" lang="en-US" sz="1400" b="0" baseline="30000"/>
            </a:p>
          </p:txBody>
        </p:sp>
        <p:sp>
          <p:nvSpPr>
            <p:cNvPr id="30829" name="Rectangle 172"/>
            <p:cNvSpPr>
              <a:spLocks noChangeArrowheads="1"/>
            </p:cNvSpPr>
            <p:nvPr/>
          </p:nvSpPr>
          <p:spPr bwMode="auto">
            <a:xfrm>
              <a:off x="4173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0010</a:t>
              </a:r>
              <a:endParaRPr kumimoji="0" lang="en-US" sz="1400" b="0" baseline="30000"/>
            </a:p>
          </p:txBody>
        </p:sp>
        <p:sp>
          <p:nvSpPr>
            <p:cNvPr id="30830" name="Rectangle 173"/>
            <p:cNvSpPr>
              <a:spLocks noChangeArrowheads="1"/>
            </p:cNvSpPr>
            <p:nvPr/>
          </p:nvSpPr>
          <p:spPr bwMode="auto">
            <a:xfrm>
              <a:off x="4173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0011</a:t>
              </a:r>
              <a:endParaRPr kumimoji="0" lang="en-US" sz="1400" b="0" baseline="30000"/>
            </a:p>
          </p:txBody>
        </p:sp>
        <p:sp>
          <p:nvSpPr>
            <p:cNvPr id="30831" name="Rectangle 174"/>
            <p:cNvSpPr>
              <a:spLocks noChangeArrowheads="1"/>
            </p:cNvSpPr>
            <p:nvPr/>
          </p:nvSpPr>
          <p:spPr bwMode="auto">
            <a:xfrm>
              <a:off x="4173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0100</a:t>
              </a:r>
              <a:endParaRPr kumimoji="0" lang="en-US" sz="1400" b="0" baseline="30000"/>
            </a:p>
          </p:txBody>
        </p:sp>
        <p:sp>
          <p:nvSpPr>
            <p:cNvPr id="30832" name="Rectangle 175"/>
            <p:cNvSpPr>
              <a:spLocks noChangeArrowheads="1"/>
            </p:cNvSpPr>
            <p:nvPr/>
          </p:nvSpPr>
          <p:spPr bwMode="auto">
            <a:xfrm>
              <a:off x="4173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0101</a:t>
              </a:r>
              <a:endParaRPr kumimoji="0" lang="en-US" sz="1400" b="0" baseline="30000"/>
            </a:p>
          </p:txBody>
        </p:sp>
        <p:sp>
          <p:nvSpPr>
            <p:cNvPr id="30833" name="Rectangle 176"/>
            <p:cNvSpPr>
              <a:spLocks noChangeArrowheads="1"/>
            </p:cNvSpPr>
            <p:nvPr/>
          </p:nvSpPr>
          <p:spPr bwMode="auto">
            <a:xfrm>
              <a:off x="4173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0111</a:t>
              </a:r>
              <a:endParaRPr kumimoji="0" lang="en-US" sz="1400" b="0" baseline="30000"/>
            </a:p>
          </p:txBody>
        </p:sp>
        <p:sp>
          <p:nvSpPr>
            <p:cNvPr id="30834" name="Rectangle 177"/>
            <p:cNvSpPr>
              <a:spLocks noChangeArrowheads="1"/>
            </p:cNvSpPr>
            <p:nvPr/>
          </p:nvSpPr>
          <p:spPr bwMode="auto">
            <a:xfrm>
              <a:off x="4173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1000</a:t>
              </a:r>
              <a:endParaRPr kumimoji="0" lang="en-US" sz="1400" b="0" baseline="30000"/>
            </a:p>
          </p:txBody>
        </p:sp>
        <p:sp>
          <p:nvSpPr>
            <p:cNvPr id="30835" name="Rectangle 178"/>
            <p:cNvSpPr>
              <a:spLocks noChangeArrowheads="1"/>
            </p:cNvSpPr>
            <p:nvPr/>
          </p:nvSpPr>
          <p:spPr bwMode="auto">
            <a:xfrm>
              <a:off x="4173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1001</a:t>
              </a:r>
              <a:endParaRPr kumimoji="0" lang="en-US" sz="1400" b="0" baseline="30000"/>
            </a:p>
          </p:txBody>
        </p:sp>
        <p:sp>
          <p:nvSpPr>
            <p:cNvPr id="30836" name="Rectangle 179"/>
            <p:cNvSpPr>
              <a:spLocks noChangeArrowheads="1"/>
            </p:cNvSpPr>
            <p:nvPr/>
          </p:nvSpPr>
          <p:spPr bwMode="auto">
            <a:xfrm>
              <a:off x="4173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1010</a:t>
              </a:r>
              <a:endParaRPr kumimoji="0" lang="en-US" sz="1400" b="0" baseline="30000"/>
            </a:p>
          </p:txBody>
        </p:sp>
        <p:sp>
          <p:nvSpPr>
            <p:cNvPr id="30837" name="Rectangle 180"/>
            <p:cNvSpPr>
              <a:spLocks noChangeArrowheads="1"/>
            </p:cNvSpPr>
            <p:nvPr/>
          </p:nvSpPr>
          <p:spPr bwMode="auto">
            <a:xfrm>
              <a:off x="4173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1011</a:t>
              </a:r>
              <a:endParaRPr kumimoji="0" lang="en-US" sz="1400" b="0" baseline="30000"/>
            </a:p>
          </p:txBody>
        </p:sp>
        <p:sp>
          <p:nvSpPr>
            <p:cNvPr id="30838" name="Rectangle 181"/>
            <p:cNvSpPr>
              <a:spLocks noChangeArrowheads="1"/>
            </p:cNvSpPr>
            <p:nvPr/>
          </p:nvSpPr>
          <p:spPr bwMode="auto">
            <a:xfrm>
              <a:off x="4173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1100</a:t>
              </a:r>
              <a:endParaRPr kumimoji="0" lang="en-US" sz="1400" b="0" baseline="30000"/>
            </a:p>
          </p:txBody>
        </p:sp>
        <p:sp>
          <p:nvSpPr>
            <p:cNvPr id="30839" name="Rectangle 182"/>
            <p:cNvSpPr>
              <a:spLocks noChangeArrowheads="1"/>
            </p:cNvSpPr>
            <p:nvPr/>
          </p:nvSpPr>
          <p:spPr bwMode="auto">
            <a:xfrm>
              <a:off x="4173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0110</a:t>
              </a:r>
              <a:endParaRPr kumimoji="0" lang="en-US" sz="1400" b="0" baseline="30000"/>
            </a:p>
          </p:txBody>
        </p:sp>
        <p:sp>
          <p:nvSpPr>
            <p:cNvPr id="30840" name="Rectangle 183"/>
            <p:cNvSpPr>
              <a:spLocks noChangeArrowheads="1"/>
            </p:cNvSpPr>
            <p:nvPr/>
          </p:nvSpPr>
          <p:spPr bwMode="auto">
            <a:xfrm>
              <a:off x="4652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110</a:t>
              </a:r>
              <a:endParaRPr kumimoji="0" lang="en-US" sz="1400" b="0" baseline="30000"/>
            </a:p>
          </p:txBody>
        </p:sp>
        <p:sp>
          <p:nvSpPr>
            <p:cNvPr id="30841" name="Rectangle 184"/>
            <p:cNvSpPr>
              <a:spLocks noChangeArrowheads="1"/>
            </p:cNvSpPr>
            <p:nvPr/>
          </p:nvSpPr>
          <p:spPr bwMode="auto">
            <a:xfrm>
              <a:off x="4652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Huff</a:t>
              </a:r>
            </a:p>
          </p:txBody>
        </p:sp>
        <p:sp>
          <p:nvSpPr>
            <p:cNvPr id="30842" name="Rectangle 185"/>
            <p:cNvSpPr>
              <a:spLocks noChangeArrowheads="1"/>
            </p:cNvSpPr>
            <p:nvPr/>
          </p:nvSpPr>
          <p:spPr bwMode="auto">
            <a:xfrm>
              <a:off x="4652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</a:t>
              </a:r>
              <a:endParaRPr kumimoji="0" lang="en-US" sz="1400" b="0" baseline="30000"/>
            </a:p>
          </p:txBody>
        </p:sp>
        <p:sp>
          <p:nvSpPr>
            <p:cNvPr id="30843" name="Rectangle 186"/>
            <p:cNvSpPr>
              <a:spLocks noChangeArrowheads="1"/>
            </p:cNvSpPr>
            <p:nvPr/>
          </p:nvSpPr>
          <p:spPr bwMode="auto">
            <a:xfrm>
              <a:off x="4652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</a:t>
              </a:r>
              <a:endParaRPr kumimoji="0" lang="en-US" sz="1400" b="0" baseline="30000"/>
            </a:p>
          </p:txBody>
        </p:sp>
        <p:sp>
          <p:nvSpPr>
            <p:cNvPr id="30844" name="Rectangle 187"/>
            <p:cNvSpPr>
              <a:spLocks noChangeArrowheads="1"/>
            </p:cNvSpPr>
            <p:nvPr/>
          </p:nvSpPr>
          <p:spPr bwMode="auto">
            <a:xfrm>
              <a:off x="4652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</a:t>
              </a:r>
              <a:endParaRPr kumimoji="0" lang="en-US" sz="1400" b="0" baseline="30000"/>
            </a:p>
          </p:txBody>
        </p:sp>
        <p:sp>
          <p:nvSpPr>
            <p:cNvPr id="30845" name="Rectangle 188"/>
            <p:cNvSpPr>
              <a:spLocks noChangeArrowheads="1"/>
            </p:cNvSpPr>
            <p:nvPr/>
          </p:nvSpPr>
          <p:spPr bwMode="auto">
            <a:xfrm>
              <a:off x="4652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1011</a:t>
              </a:r>
              <a:endParaRPr kumimoji="0" lang="en-US" sz="1400" b="0" baseline="30000"/>
            </a:p>
          </p:txBody>
        </p:sp>
        <p:sp>
          <p:nvSpPr>
            <p:cNvPr id="30846" name="Rectangle 189"/>
            <p:cNvSpPr>
              <a:spLocks noChangeArrowheads="1"/>
            </p:cNvSpPr>
            <p:nvPr/>
          </p:nvSpPr>
          <p:spPr bwMode="auto">
            <a:xfrm>
              <a:off x="4652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1010</a:t>
              </a:r>
              <a:endParaRPr kumimoji="0" lang="en-US" sz="1400" b="0" baseline="30000"/>
            </a:p>
          </p:txBody>
        </p:sp>
        <p:sp>
          <p:nvSpPr>
            <p:cNvPr id="30847" name="Rectangle 190"/>
            <p:cNvSpPr>
              <a:spLocks noChangeArrowheads="1"/>
            </p:cNvSpPr>
            <p:nvPr/>
          </p:nvSpPr>
          <p:spPr bwMode="auto">
            <a:xfrm>
              <a:off x="4652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1000</a:t>
              </a:r>
              <a:endParaRPr kumimoji="0" lang="en-US" sz="1400" b="0" baseline="30000"/>
            </a:p>
          </p:txBody>
        </p:sp>
        <p:sp>
          <p:nvSpPr>
            <p:cNvPr id="30848" name="Rectangle 191"/>
            <p:cNvSpPr>
              <a:spLocks noChangeArrowheads="1"/>
            </p:cNvSpPr>
            <p:nvPr/>
          </p:nvSpPr>
          <p:spPr bwMode="auto">
            <a:xfrm>
              <a:off x="4652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1111</a:t>
              </a:r>
              <a:endParaRPr kumimoji="0" lang="en-US" sz="1400" b="0" baseline="30000"/>
            </a:p>
          </p:txBody>
        </p:sp>
        <p:sp>
          <p:nvSpPr>
            <p:cNvPr id="30849" name="Rectangle 192"/>
            <p:cNvSpPr>
              <a:spLocks noChangeArrowheads="1"/>
            </p:cNvSpPr>
            <p:nvPr/>
          </p:nvSpPr>
          <p:spPr bwMode="auto">
            <a:xfrm>
              <a:off x="4652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0101</a:t>
              </a:r>
              <a:endParaRPr kumimoji="0" lang="en-US" sz="1400" b="0" baseline="30000"/>
            </a:p>
          </p:txBody>
        </p:sp>
        <p:sp>
          <p:nvSpPr>
            <p:cNvPr id="30850" name="Rectangle 193"/>
            <p:cNvSpPr>
              <a:spLocks noChangeArrowheads="1"/>
            </p:cNvSpPr>
            <p:nvPr/>
          </p:nvSpPr>
          <p:spPr bwMode="auto">
            <a:xfrm>
              <a:off x="4652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0100</a:t>
              </a:r>
              <a:endParaRPr kumimoji="0" lang="en-US" sz="1400" b="0" baseline="30000"/>
            </a:p>
          </p:txBody>
        </p:sp>
        <p:sp>
          <p:nvSpPr>
            <p:cNvPr id="30851" name="Rectangle 194"/>
            <p:cNvSpPr>
              <a:spLocks noChangeArrowheads="1"/>
            </p:cNvSpPr>
            <p:nvPr/>
          </p:nvSpPr>
          <p:spPr bwMode="auto">
            <a:xfrm>
              <a:off x="4652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11100</a:t>
              </a:r>
              <a:endParaRPr kumimoji="0" lang="en-US" sz="1400" b="0" baseline="30000"/>
            </a:p>
          </p:txBody>
        </p:sp>
        <p:sp>
          <p:nvSpPr>
            <p:cNvPr id="30852" name="Rectangle 195"/>
            <p:cNvSpPr>
              <a:spLocks noChangeArrowheads="1"/>
            </p:cNvSpPr>
            <p:nvPr/>
          </p:nvSpPr>
          <p:spPr bwMode="auto">
            <a:xfrm>
              <a:off x="4652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11101</a:t>
              </a:r>
              <a:endParaRPr kumimoji="0" lang="en-US" sz="1400" b="0" baseline="30000"/>
            </a:p>
          </p:txBody>
        </p:sp>
        <p:sp>
          <p:nvSpPr>
            <p:cNvPr id="30853" name="Rectangle 196"/>
            <p:cNvSpPr>
              <a:spLocks noChangeArrowheads="1"/>
            </p:cNvSpPr>
            <p:nvPr/>
          </p:nvSpPr>
          <p:spPr bwMode="auto">
            <a:xfrm>
              <a:off x="4652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1001</a:t>
              </a:r>
              <a:endParaRPr kumimoji="0" lang="en-US" sz="1400" b="0" baseline="30000"/>
            </a:p>
          </p:txBody>
        </p:sp>
        <p:sp>
          <p:nvSpPr>
            <p:cNvPr id="30854" name="Rectangle 197"/>
            <p:cNvSpPr>
              <a:spLocks noChangeArrowheads="1"/>
            </p:cNvSpPr>
            <p:nvPr/>
          </p:nvSpPr>
          <p:spPr bwMode="auto">
            <a:xfrm>
              <a:off x="3651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838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5" name="Rectangle 198"/>
            <p:cNvSpPr>
              <a:spLocks noChangeArrowheads="1"/>
            </p:cNvSpPr>
            <p:nvPr/>
          </p:nvSpPr>
          <p:spPr bwMode="auto">
            <a:xfrm>
              <a:off x="3216" y="3718"/>
              <a:ext cx="435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Total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6" name="Rectangle 199"/>
            <p:cNvSpPr>
              <a:spLocks noChangeArrowheads="1"/>
            </p:cNvSpPr>
            <p:nvPr/>
          </p:nvSpPr>
          <p:spPr bwMode="auto">
            <a:xfrm>
              <a:off x="4173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4.00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7" name="Rectangle 200"/>
            <p:cNvSpPr>
              <a:spLocks noChangeArrowheads="1"/>
            </p:cNvSpPr>
            <p:nvPr/>
          </p:nvSpPr>
          <p:spPr bwMode="auto">
            <a:xfrm>
              <a:off x="4652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3.62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Describe a </a:t>
            </a:r>
            <a:r>
              <a:rPr lang="en-US" b="1" dirty="0"/>
              <a:t>chicken</a:t>
            </a:r>
            <a:r>
              <a:rPr lang="en-US" dirty="0"/>
              <a:t> using a programming </a:t>
            </a:r>
            <a:r>
              <a:rPr lang="en-US" dirty="0" smtClean="0"/>
              <a:t>language.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Interview Question</a:t>
            </a:r>
          </a:p>
        </p:txBody>
      </p:sp>
      <p:pic>
        <p:nvPicPr>
          <p:cNvPr id="7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ages.wikia.com/farmville/images/archive/b/b2/20091201171507%21Chicke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219200" cy="15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sodahead.com/polls/000753039/polls_no_kidding_480_4404_416874_answer_2_x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21974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eamingnotes.com/wp-content/uploads/2013/06/make-me-laugh-d884e93a2b0d0bcae52ee11e89e2c30c7c5f0a50-s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35225"/>
            <a:ext cx="3654425" cy="27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102"/>
            <a:ext cx="2286000" cy="930614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node that has no children is called a </a:t>
            </a:r>
            <a:r>
              <a:rPr lang="en-US" i="1" dirty="0" smtClean="0">
                <a:solidFill>
                  <a:srgbClr val="FF0000"/>
                </a:solidFill>
              </a:rPr>
              <a:t>leaf node</a:t>
            </a:r>
          </a:p>
        </p:txBody>
      </p:sp>
    </p:spTree>
    <p:extLst>
      <p:ext uri="{BB962C8B-B14F-4D97-AF65-F5344CB8AC3E}">
        <p14:creationId xmlns:p14="http://schemas.microsoft.com/office/powerpoint/2010/main" val="42799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102"/>
            <a:ext cx="2286000" cy="930614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node that has no children is called a </a:t>
            </a:r>
            <a:r>
              <a:rPr lang="en-US" i="1" dirty="0" smtClean="0"/>
              <a:t>leaf node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 nodes also are known as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i="1" dirty="0" smtClean="0"/>
              <a:t>external nodes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nonleaf nodes are known as </a:t>
            </a:r>
            <a:br>
              <a:rPr lang="en-US" dirty="0" smtClean="0"/>
            </a:br>
            <a:r>
              <a:rPr lang="en-US" b="1" i="1" dirty="0" smtClean="0"/>
              <a:t>internal nodes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2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Chapter Objectives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To learn how to</a:t>
            </a:r>
          </a:p>
          <a:p>
            <a:pPr lvl="1"/>
            <a:r>
              <a:rPr lang="en-US" dirty="0" smtClean="0"/>
              <a:t>use a tree to represent a </a:t>
            </a:r>
            <a:r>
              <a:rPr lang="en-US" b="1" dirty="0" smtClean="0"/>
              <a:t>hierarchical organization </a:t>
            </a:r>
            <a:r>
              <a:rPr lang="en-US" dirty="0" smtClean="0"/>
              <a:t>of information</a:t>
            </a:r>
          </a:p>
          <a:p>
            <a:pPr lvl="1"/>
            <a:r>
              <a:rPr lang="en-US" dirty="0" smtClean="0"/>
              <a:t>use recursion to process trees</a:t>
            </a:r>
          </a:p>
          <a:p>
            <a:pPr lvl="1"/>
            <a:r>
              <a:rPr lang="en-US" dirty="0" smtClean="0"/>
              <a:t>implement </a:t>
            </a:r>
            <a:r>
              <a:rPr lang="en-US" b="1" dirty="0"/>
              <a:t>binary trees, binary search trees</a:t>
            </a:r>
            <a:r>
              <a:rPr lang="en-US" dirty="0"/>
              <a:t>, and </a:t>
            </a:r>
            <a:r>
              <a:rPr lang="en-US" b="1" dirty="0"/>
              <a:t>heaps</a:t>
            </a:r>
            <a:r>
              <a:rPr lang="en-US" dirty="0"/>
              <a:t> using linked data structures and </a:t>
            </a:r>
            <a:r>
              <a:rPr lang="en-US" dirty="0" smtClean="0"/>
              <a:t>arrays</a:t>
            </a:r>
          </a:p>
          <a:p>
            <a:pPr eaLnBrk="1" hangingPunct="1"/>
            <a:r>
              <a:rPr lang="en-US" dirty="0" smtClean="0"/>
              <a:t>To understand</a:t>
            </a:r>
          </a:p>
          <a:p>
            <a:pPr lvl="1"/>
            <a:r>
              <a:rPr lang="en-US" dirty="0" smtClean="0"/>
              <a:t>the different ways of </a:t>
            </a:r>
            <a:r>
              <a:rPr lang="en-US" b="1" dirty="0" smtClean="0"/>
              <a:t>traversing</a:t>
            </a:r>
            <a:r>
              <a:rPr lang="en-US" dirty="0" smtClean="0"/>
              <a:t> a tree</a:t>
            </a:r>
          </a:p>
          <a:p>
            <a:pPr lvl="1"/>
            <a:r>
              <a:rPr lang="en-US" dirty="0" smtClean="0"/>
              <a:t>the differences between binary trees, binary search trees, and heaps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b="1" i="1" dirty="0" smtClean="0"/>
              <a:t>ancestor-descendant</a:t>
            </a:r>
            <a:r>
              <a:rPr lang="en-US" i="1" dirty="0" smtClean="0"/>
              <a:t>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3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990599" y="2675107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69808"/>
              <a:gd name="adj4" fmla="val 144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dog is the parent of cat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4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38500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76728"/>
              <a:gd name="adj4" fmla="val 128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cat is the parent of canine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31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381000" y="3505200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126549"/>
              <a:gd name="adj4" fmla="val 10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canine is a </a:t>
            </a:r>
            <a:r>
              <a:rPr lang="en-US" i="1" dirty="0" smtClean="0"/>
              <a:t>descendant</a:t>
            </a:r>
            <a:r>
              <a:rPr lang="en-US" dirty="0" smtClean="0"/>
              <a:t> of cat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b="1" i="1" dirty="0" smtClean="0"/>
              <a:t>ancestor-descendant</a:t>
            </a:r>
            <a:r>
              <a:rPr lang="en-US" i="1" dirty="0" smtClean="0"/>
              <a:t>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7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105619" y="2675107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71193"/>
              <a:gd name="adj4" fmla="val 14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dog is an </a:t>
            </a:r>
            <a:r>
              <a:rPr lang="en-US" i="1" dirty="0" smtClean="0"/>
              <a:t>ancestor</a:t>
            </a:r>
            <a:r>
              <a:rPr lang="en-US" dirty="0" smtClean="0"/>
              <a:t> of canine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4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648200"/>
            <a:ext cx="2286000" cy="1014921"/>
          </a:xfrm>
          <a:prstGeom prst="borderCallout1">
            <a:avLst>
              <a:gd name="adj1" fmla="val 46428"/>
              <a:gd name="adj2" fmla="val -2699"/>
              <a:gd name="adj3" fmla="val 4764"/>
              <a:gd name="adj4" fmla="val -7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1600200" y="3407114"/>
            <a:ext cx="2819400" cy="246028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732506"/>
            <a:ext cx="2286000" cy="1058693"/>
          </a:xfrm>
          <a:prstGeom prst="borderCallout1">
            <a:avLst>
              <a:gd name="adj1" fmla="val 46428"/>
              <a:gd name="adj2" fmla="val -2699"/>
              <a:gd name="adj3" fmla="val 7532"/>
              <a:gd name="adj4" fmla="val -2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4724400" y="3595698"/>
            <a:ext cx="1752600" cy="12049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648200"/>
            <a:ext cx="2286000" cy="1014921"/>
          </a:xfrm>
          <a:prstGeom prst="borderCallout1">
            <a:avLst>
              <a:gd name="adj1" fmla="val 46428"/>
              <a:gd name="adj2" fmla="val -2699"/>
              <a:gd name="adj3" fmla="val 26907"/>
              <a:gd name="adj4" fmla="val -112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1866900" y="4357699"/>
            <a:ext cx="1752600" cy="12049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b="1" i="1" dirty="0" smtClean="0">
                <a:solidFill>
                  <a:prstClr val="white"/>
                </a:solidFill>
              </a:rPr>
              <a:t>level</a:t>
            </a:r>
            <a:r>
              <a:rPr lang="en-US" i="1" dirty="0" smtClean="0">
                <a:solidFill>
                  <a:prstClr val="white"/>
                </a:solidFill>
              </a:rPr>
              <a:t> of a node</a:t>
            </a:r>
            <a:r>
              <a:rPr lang="en-US" dirty="0" smtClean="0">
                <a:solidFill>
                  <a:prstClr val="white"/>
                </a:solidFill>
              </a:rPr>
              <a:t> is determined by its distance from the root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its distance from the root plus 1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Chapter Objectives </a:t>
            </a:r>
            <a:r>
              <a:rPr lang="en-US" b="0" dirty="0" smtClean="0"/>
              <a:t>(cont.)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learn how to 	</a:t>
            </a:r>
          </a:p>
          <a:p>
            <a:pPr lvl="1"/>
            <a:r>
              <a:rPr lang="en-US" dirty="0" smtClean="0"/>
              <a:t>use a binary search tree to store information so that it can be retrieved in an efficient manner</a:t>
            </a:r>
          </a:p>
          <a:p>
            <a:pPr lvl="1"/>
            <a:r>
              <a:rPr lang="en-US" dirty="0" smtClean="0"/>
              <a:t>use a </a:t>
            </a:r>
            <a:r>
              <a:rPr lang="en-US" b="1" dirty="0" smtClean="0"/>
              <a:t>Huffman tree </a:t>
            </a:r>
            <a:r>
              <a:rPr lang="en-US" dirty="0" smtClean="0"/>
              <a:t>to encode characters using fewer bytes than ASCII or Unicode, resulting in smaller files and reduced storage requirements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7114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7114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5334000"/>
            <a:ext cx="5029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If node </a:t>
            </a:r>
            <a:r>
              <a:rPr lang="en-US" i="1" dirty="0" smtClean="0"/>
              <a:t>n</a:t>
            </a:r>
            <a:r>
              <a:rPr lang="en-US" dirty="0" smtClean="0"/>
              <a:t> is the root of tree T, its level is 1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If node </a:t>
            </a:r>
            <a:r>
              <a:rPr lang="en-US" i="1" dirty="0" smtClean="0"/>
              <a:t>n</a:t>
            </a:r>
            <a:r>
              <a:rPr lang="en-US" dirty="0" smtClean="0"/>
              <a:t> is not the root of tree T, its level is </a:t>
            </a:r>
            <a:br>
              <a:rPr lang="en-US" dirty="0" smtClean="0"/>
            </a:br>
            <a:r>
              <a:rPr lang="en-US" dirty="0" smtClean="0"/>
              <a:t>1 + the level of its 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2564505"/>
            <a:ext cx="2057400" cy="1793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b="1" i="1" dirty="0" smtClean="0">
                <a:solidFill>
                  <a:prstClr val="white"/>
                </a:solidFill>
              </a:rPr>
              <a:t>height</a:t>
            </a:r>
            <a:r>
              <a:rPr lang="en-US" i="1" dirty="0" smtClean="0">
                <a:solidFill>
                  <a:prstClr val="white"/>
                </a:solidFill>
              </a:rPr>
              <a:t> of a tree</a:t>
            </a:r>
            <a:r>
              <a:rPr lang="en-US" dirty="0" smtClean="0">
                <a:solidFill>
                  <a:prstClr val="white"/>
                </a:solidFill>
              </a:rPr>
              <a:t> is the number of nodes in the longest path from the root node to a leaf node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2564505"/>
            <a:ext cx="2057400" cy="1793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height of a tree</a:t>
            </a:r>
            <a:r>
              <a:rPr lang="en-US" dirty="0" smtClean="0">
                <a:solidFill>
                  <a:prstClr val="white"/>
                </a:solidFill>
              </a:rPr>
              <a:t> is the number of nodes in the longest path from the root node to a leaf node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276600"/>
            <a:ext cx="1752600" cy="138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height of this tree is 3</a:t>
            </a:r>
            <a:endParaRPr lang="en-US" dirty="0"/>
          </a:p>
        </p:txBody>
      </p:sp>
      <p:cxnSp>
        <p:nvCxnSpPr>
          <p:cNvPr id="14" name="Elbow Connector 13"/>
          <p:cNvCxnSpPr>
            <a:stCxn id="10" idx="1"/>
          </p:cNvCxnSpPr>
          <p:nvPr/>
        </p:nvCxnSpPr>
        <p:spPr>
          <a:xfrm rot="10800000">
            <a:off x="5166216" y="3276601"/>
            <a:ext cx="1615585" cy="693907"/>
          </a:xfrm>
          <a:prstGeom prst="bentConnector3">
            <a:avLst>
              <a:gd name="adj1" fmla="val 37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3505200" y="3970506"/>
            <a:ext cx="2667000" cy="960607"/>
          </a:xfrm>
          <a:prstGeom prst="bentConnector3">
            <a:avLst>
              <a:gd name="adj1" fmla="val -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Binary Trees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binary tree, each node has two subtrees</a:t>
            </a:r>
          </a:p>
          <a:p>
            <a:pPr eaLnBrk="1" hangingPunct="1"/>
            <a:r>
              <a:rPr lang="en-US" dirty="0" smtClean="0"/>
              <a:t>A set of nodes T is a binary tree if either of the following is true</a:t>
            </a:r>
          </a:p>
          <a:p>
            <a:pPr lvl="1" eaLnBrk="1" hangingPunct="1"/>
            <a:r>
              <a:rPr lang="en-US" dirty="0" smtClean="0"/>
              <a:t>T is empty</a:t>
            </a:r>
          </a:p>
          <a:p>
            <a:pPr lvl="1" eaLnBrk="1" hangingPunct="1"/>
            <a:r>
              <a:rPr lang="en-US" dirty="0" smtClean="0"/>
              <a:t>Its root node has two subtrees, T</a:t>
            </a:r>
            <a:r>
              <a:rPr lang="en-US" baseline="-25000" dirty="0" smtClean="0"/>
              <a:t>L</a:t>
            </a:r>
            <a:r>
              <a:rPr lang="en-US" dirty="0" smtClean="0"/>
              <a:t> and T</a:t>
            </a:r>
            <a:r>
              <a:rPr lang="en-US" baseline="-25000" dirty="0"/>
              <a:t>R</a:t>
            </a:r>
            <a:r>
              <a:rPr lang="en-US" dirty="0" smtClean="0"/>
              <a:t>, such that T</a:t>
            </a:r>
            <a:r>
              <a:rPr lang="en-US" baseline="-25000" dirty="0"/>
              <a:t>L</a:t>
            </a:r>
            <a:r>
              <a:rPr lang="en-US" dirty="0" smtClean="0"/>
              <a:t> and T</a:t>
            </a:r>
            <a:r>
              <a:rPr lang="en-US" baseline="-25000" dirty="0"/>
              <a:t>R</a:t>
            </a:r>
            <a:r>
              <a:rPr lang="en-US" dirty="0" smtClean="0"/>
              <a:t> are binary trees</a:t>
            </a:r>
          </a:p>
          <a:p>
            <a:pPr marL="457200" lvl="1" indent="0">
              <a:buNone/>
            </a:pPr>
            <a:r>
              <a:rPr lang="en-US" dirty="0" smtClean="0"/>
              <a:t>(T</a:t>
            </a:r>
            <a:r>
              <a:rPr lang="en-US" baseline="-25000" dirty="0" smtClean="0"/>
              <a:t>L</a:t>
            </a:r>
            <a:r>
              <a:rPr lang="en-US" dirty="0" smtClean="0"/>
              <a:t> = left subtree;  T</a:t>
            </a:r>
            <a:r>
              <a:rPr lang="en-US" baseline="-25000" dirty="0" smtClean="0"/>
              <a:t>R</a:t>
            </a:r>
            <a:r>
              <a:rPr lang="en-US" dirty="0" smtClean="0"/>
              <a:t> = right subtree)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1" y="3276600"/>
            <a:ext cx="741313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Point: Fundamentals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Which one of these is </a:t>
            </a:r>
            <a:r>
              <a:rPr lang="en-US" b="1" dirty="0" smtClean="0"/>
              <a:t>not</a:t>
            </a:r>
            <a:r>
              <a:rPr lang="en-US" dirty="0" smtClean="0"/>
              <a:t> a binary tree?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4800600" cy="32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Point: Fundamentals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3657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Concepts:</a:t>
            </a:r>
          </a:p>
          <a:p>
            <a:pPr lvl="1"/>
            <a:r>
              <a:rPr lang="en-US" dirty="0" smtClean="0"/>
              <a:t>Root = ?</a:t>
            </a:r>
          </a:p>
          <a:p>
            <a:pPr lvl="1"/>
            <a:r>
              <a:rPr lang="en-US" dirty="0" smtClean="0"/>
              <a:t>Leaves = ?</a:t>
            </a:r>
          </a:p>
          <a:p>
            <a:pPr lvl="1"/>
            <a:r>
              <a:rPr lang="en-US" dirty="0" smtClean="0"/>
              <a:t>Internal nodes = ?</a:t>
            </a:r>
          </a:p>
          <a:p>
            <a:pPr lvl="1"/>
            <a:r>
              <a:rPr lang="en-US" dirty="0" smtClean="0"/>
              <a:t>Children of 3 = ?</a:t>
            </a:r>
          </a:p>
          <a:p>
            <a:pPr lvl="1"/>
            <a:r>
              <a:rPr lang="en-US" dirty="0" smtClean="0"/>
              <a:t>Siblings of 3 = ?</a:t>
            </a:r>
          </a:p>
          <a:p>
            <a:pPr lvl="1"/>
            <a:r>
              <a:rPr lang="en-US" dirty="0" smtClean="0"/>
              <a:t>Parent of 3 = ?</a:t>
            </a:r>
          </a:p>
          <a:p>
            <a:pPr lvl="1"/>
            <a:r>
              <a:rPr lang="en-US" dirty="0" smtClean="0"/>
              <a:t>Descendants of 3 = ?</a:t>
            </a:r>
          </a:p>
          <a:p>
            <a:pPr lvl="1"/>
            <a:r>
              <a:rPr lang="en-US" dirty="0" smtClean="0"/>
              <a:t>Ancestors of 6 = ?</a:t>
            </a:r>
          </a:p>
          <a:p>
            <a:pPr lvl="1"/>
            <a:r>
              <a:rPr lang="en-US" dirty="0" smtClean="0"/>
              <a:t>Subtrees of 3 = ?</a:t>
            </a:r>
          </a:p>
          <a:p>
            <a:pPr lvl="1"/>
            <a:r>
              <a:rPr lang="en-US" dirty="0" smtClean="0"/>
              <a:t>Level of 3 = ?</a:t>
            </a:r>
          </a:p>
          <a:p>
            <a:pPr lvl="1"/>
            <a:r>
              <a:rPr lang="en-US" dirty="0" smtClean="0"/>
              <a:t>Height of the tree = ?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4381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Expression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node contains an </a:t>
            </a:r>
            <a:br>
              <a:rPr lang="en-US" dirty="0" smtClean="0"/>
            </a:br>
            <a:r>
              <a:rPr lang="en-US" b="1" dirty="0" smtClean="0"/>
              <a:t>operator</a:t>
            </a:r>
            <a:r>
              <a:rPr lang="en-US" dirty="0" smtClean="0"/>
              <a:t> or an </a:t>
            </a:r>
            <a:r>
              <a:rPr lang="en-US" b="1" dirty="0" smtClean="0"/>
              <a:t>operand</a:t>
            </a:r>
          </a:p>
          <a:p>
            <a:r>
              <a:rPr lang="en-US" b="1" dirty="0" smtClean="0"/>
              <a:t>Operands</a:t>
            </a:r>
            <a:r>
              <a:rPr lang="en-US" dirty="0" smtClean="0"/>
              <a:t> are stored in </a:t>
            </a:r>
            <a:br>
              <a:rPr lang="en-US" dirty="0" smtClean="0"/>
            </a:br>
            <a:r>
              <a:rPr lang="en-US" dirty="0" smtClean="0"/>
              <a:t>leaf nodes</a:t>
            </a:r>
          </a:p>
          <a:p>
            <a:r>
              <a:rPr lang="en-US" dirty="0" smtClean="0"/>
              <a:t>Parentheses are not stored </a:t>
            </a:r>
            <a:br>
              <a:rPr lang="en-US" dirty="0" smtClean="0"/>
            </a:br>
            <a:r>
              <a:rPr lang="en-US" dirty="0" smtClean="0"/>
              <a:t>in the tree because the tree structure dictates the order of operand evaluation</a:t>
            </a:r>
          </a:p>
          <a:p>
            <a:r>
              <a:rPr lang="en-US" b="1" dirty="0" smtClean="0"/>
              <a:t>Operators</a:t>
            </a:r>
            <a:r>
              <a:rPr lang="en-US" dirty="0" smtClean="0"/>
              <a:t> in nodes at higher tree levels are evaluated after operators in nodes at lower tree levels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/>
          <a:stretch/>
        </p:blipFill>
        <p:spPr bwMode="auto">
          <a:xfrm>
            <a:off x="5486400" y="1600200"/>
            <a:ext cx="30555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429000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(x + y) * ((a + b) / c)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Binary </a:t>
            </a:r>
            <a:r>
              <a:rPr lang="en-US" b="1" dirty="0" smtClean="0"/>
              <a:t>Search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Binary search trees</a:t>
            </a:r>
          </a:p>
          <a:p>
            <a:pPr lvl="1" eaLnBrk="1" hangingPunct="1"/>
            <a:r>
              <a:rPr lang="en-US" b="1" dirty="0" smtClean="0"/>
              <a:t>All</a:t>
            </a:r>
            <a:r>
              <a:rPr lang="en-US" dirty="0" smtClean="0"/>
              <a:t> elements in the left subtree </a:t>
            </a:r>
            <a:br>
              <a:rPr lang="en-US" dirty="0" smtClean="0"/>
            </a:br>
            <a:r>
              <a:rPr lang="en-US" dirty="0" smtClean="0"/>
              <a:t>precede those in the right subtree</a:t>
            </a:r>
          </a:p>
          <a:p>
            <a:r>
              <a:rPr lang="en-US" dirty="0" smtClean="0"/>
              <a:t>A formal definition: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set of nodes T is a binary </a:t>
            </a:r>
            <a:br>
              <a:rPr lang="en-US" dirty="0" smtClean="0"/>
            </a:br>
            <a:r>
              <a:rPr lang="en-US" dirty="0" smtClean="0"/>
              <a:t>search tree if either of the following is true:</a:t>
            </a:r>
          </a:p>
          <a:p>
            <a:pPr lvl="1"/>
            <a:r>
              <a:rPr lang="en-US" dirty="0" smtClean="0"/>
              <a:t>T is empty</a:t>
            </a:r>
          </a:p>
          <a:p>
            <a:pPr lvl="1"/>
            <a:r>
              <a:rPr lang="en-US" dirty="0" smtClean="0"/>
              <a:t>If T is not empty, its root node has two subtrees,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, such that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 are binary search trees and the value in the root node of T is greater than all values in T</a:t>
            </a:r>
            <a:r>
              <a:rPr lang="en-US" sz="3000" baseline="-25000" dirty="0"/>
              <a:t>L</a:t>
            </a:r>
            <a:r>
              <a:rPr lang="en-US" dirty="0" smtClean="0"/>
              <a:t> and is less than all values in T</a:t>
            </a:r>
            <a:r>
              <a:rPr lang="en-US" sz="3000" baseline="-25000" dirty="0"/>
              <a:t>R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843187" y="1552486"/>
            <a:ext cx="3810000" cy="2057400"/>
            <a:chOff x="1447800" y="2514600"/>
            <a:chExt cx="3810000" cy="2057400"/>
          </a:xfrm>
        </p:grpSpPr>
        <p:sp>
          <p:nvSpPr>
            <p:cNvPr id="5" name="Oval 4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5"/>
              <a:endCxn id="7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8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</a:t>
            </a:r>
            <a:r>
              <a:rPr lang="en-US" b="1" dirty="0"/>
              <a:t>Search </a:t>
            </a:r>
            <a:r>
              <a:rPr lang="en-US" b="1" dirty="0" smtClean="0"/>
              <a:t>Tree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20245"/>
            <a:ext cx="2199493" cy="3487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3476625" cy="2686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previous data organizations we've studied are </a:t>
            </a:r>
            <a:r>
              <a:rPr lang="en-US" b="1" dirty="0" smtClean="0"/>
              <a:t>linear</a:t>
            </a:r>
            <a:r>
              <a:rPr lang="en-US" dirty="0" smtClean="0"/>
              <a:t> — each element can have only one predecessor and successor</a:t>
            </a:r>
          </a:p>
          <a:p>
            <a:r>
              <a:rPr lang="en-US" dirty="0" smtClean="0"/>
              <a:t>Accessing all elements in a linear sequence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Trees are nonlinear and hierarchical</a:t>
            </a:r>
          </a:p>
          <a:p>
            <a:r>
              <a:rPr lang="en-US" dirty="0" smtClean="0"/>
              <a:t>Tree nodes can have multiple successors (children), but only one predecessor or parent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vs. Binary Search Tree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60674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85850" y="1524000"/>
            <a:ext cx="7981950" cy="4495800"/>
          </a:xfrm>
        </p:spPr>
        <p:txBody>
          <a:bodyPr/>
          <a:lstStyle/>
          <a:p>
            <a:r>
              <a:rPr lang="en-US" dirty="0" smtClean="0"/>
              <a:t>Write  a  function  to  determine  whether  a  given   </a:t>
            </a:r>
            <a:r>
              <a:rPr lang="en-US" b="1" dirty="0" smtClean="0"/>
              <a:t>binary  tree</a:t>
            </a:r>
            <a:r>
              <a:rPr lang="en-US" dirty="0" smtClean="0"/>
              <a:t>  of  distinct  integers  is  a  valid  </a:t>
            </a:r>
            <a:r>
              <a:rPr lang="en-US" b="1" dirty="0" smtClean="0"/>
              <a:t>binary  search  tree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Direct recursion does not work.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Job Interview Question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5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95600"/>
            <a:ext cx="2009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Search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binary search tree never has to be sorted because its elements always satisfy the required order relationships</a:t>
            </a:r>
          </a:p>
          <a:p>
            <a:r>
              <a:rPr lang="en-US" dirty="0" smtClean="0"/>
              <a:t>When new elements are inserted (or removed) properly, the binary search tree maintains its order</a:t>
            </a:r>
          </a:p>
          <a:p>
            <a:r>
              <a:rPr lang="en-US" dirty="0" smtClean="0"/>
              <a:t>In contrast, a sorted array must be expanded whenever new elements are added, and compacted whenever elements are removed—expanding and contracting are both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Search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searching a BST, each probe has the potential to eliminate half the elements in the tree, so searching can be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the worst case, searching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Recursive Algorithm for Searching a Binary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the tree is empty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null </a:t>
            </a:r>
            <a:r>
              <a:rPr lang="en-US" i="1" dirty="0" smtClean="0"/>
              <a:t>(target is not found)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matches the root node's data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data stored at the root node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is less than the root node's data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result of searching the left subtree of the root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result of searching the right subtree of the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Full, Perfect, and Complete Binary Trees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full binary tree </a:t>
            </a:r>
            <a:r>
              <a:rPr lang="en-US" dirty="0" smtClean="0"/>
              <a:t>is a binary tree where all nodes have either 2 children or 0 children (the leaf nodes)</a:t>
            </a:r>
          </a:p>
        </p:txBody>
      </p:sp>
      <p:sp>
        <p:nvSpPr>
          <p:cNvPr id="2" name="Oval 1"/>
          <p:cNvSpPr/>
          <p:nvPr/>
        </p:nvSpPr>
        <p:spPr>
          <a:xfrm>
            <a:off x="6766446" y="1569493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96389" y="2105168"/>
            <a:ext cx="487718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5775846" y="2105168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08672" y="2780732"/>
            <a:ext cx="1447987" cy="370764"/>
            <a:chOff x="7208672" y="2780732"/>
            <a:chExt cx="1447987" cy="370764"/>
          </a:xfrm>
        </p:grpSpPr>
        <p:sp>
          <p:nvSpPr>
            <p:cNvPr id="14" name="Oval 13"/>
            <p:cNvSpPr/>
            <p:nvPr/>
          </p:nvSpPr>
          <p:spPr>
            <a:xfrm>
              <a:off x="8184106" y="2780732"/>
              <a:ext cx="472553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12</a:t>
              </a:r>
              <a:endParaRPr lang="en-US" sz="11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208672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88128" y="2780732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1010" y="3505200"/>
            <a:ext cx="1315871" cy="370764"/>
            <a:chOff x="6293893" y="2105168"/>
            <a:chExt cx="1315871" cy="370764"/>
          </a:xfrm>
        </p:grpSpPr>
        <p:sp>
          <p:nvSpPr>
            <p:cNvPr id="20" name="Oval 19"/>
            <p:cNvSpPr/>
            <p:nvPr/>
          </p:nvSpPr>
          <p:spPr>
            <a:xfrm>
              <a:off x="7239000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293893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7711552" y="3505200"/>
            <a:ext cx="472553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11</a:t>
            </a:r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3565" y="4220570"/>
            <a:ext cx="1315871" cy="370764"/>
            <a:chOff x="6293893" y="2105168"/>
            <a:chExt cx="1315871" cy="370764"/>
          </a:xfrm>
        </p:grpSpPr>
        <p:sp>
          <p:nvSpPr>
            <p:cNvPr id="26" name="Oval 25"/>
            <p:cNvSpPr/>
            <p:nvPr/>
          </p:nvSpPr>
          <p:spPr>
            <a:xfrm>
              <a:off x="7239000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293893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1885960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10" idx="1"/>
          </p:cNvCxnSpPr>
          <p:nvPr/>
        </p:nvCxnSpPr>
        <p:spPr>
          <a:xfrm>
            <a:off x="7082913" y="1885960"/>
            <a:ext cx="684901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421635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421635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10" idx="3"/>
            <a:endCxn id="15" idx="0"/>
          </p:cNvCxnSpPr>
          <p:nvPr/>
        </p:nvCxnSpPr>
        <p:spPr>
          <a:xfrm flipH="1">
            <a:off x="7394054" y="2421635"/>
            <a:ext cx="373760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/>
          <p:cNvCxnSpPr>
            <a:stCxn id="10" idx="5"/>
          </p:cNvCxnSpPr>
          <p:nvPr/>
        </p:nvCxnSpPr>
        <p:spPr>
          <a:xfrm>
            <a:off x="8112682" y="2421635"/>
            <a:ext cx="25680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Connector 11276"/>
          <p:cNvCxnSpPr>
            <a:stCxn id="17" idx="3"/>
            <a:endCxn id="21" idx="0"/>
          </p:cNvCxnSpPr>
          <p:nvPr/>
        </p:nvCxnSpPr>
        <p:spPr>
          <a:xfrm flipH="1">
            <a:off x="5976392" y="3097199"/>
            <a:ext cx="341469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Straight Connector 11278"/>
          <p:cNvCxnSpPr>
            <a:stCxn id="17" idx="5"/>
            <a:endCxn id="20" idx="0"/>
          </p:cNvCxnSpPr>
          <p:nvPr/>
        </p:nvCxnSpPr>
        <p:spPr>
          <a:xfrm>
            <a:off x="6580031" y="3097199"/>
            <a:ext cx="341468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Straight Connector 11280"/>
          <p:cNvCxnSpPr>
            <a:stCxn id="14" idx="3"/>
            <a:endCxn id="24" idx="0"/>
          </p:cNvCxnSpPr>
          <p:nvPr/>
        </p:nvCxnSpPr>
        <p:spPr>
          <a:xfrm flipH="1">
            <a:off x="7947829" y="3097199"/>
            <a:ext cx="305481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Straight Connector 11282"/>
          <p:cNvCxnSpPr>
            <a:stCxn id="14" idx="5"/>
          </p:cNvCxnSpPr>
          <p:nvPr/>
        </p:nvCxnSpPr>
        <p:spPr>
          <a:xfrm>
            <a:off x="8587455" y="3097199"/>
            <a:ext cx="136449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Straight Connector 11284"/>
          <p:cNvCxnSpPr>
            <a:stCxn id="20" idx="3"/>
            <a:endCxn id="27" idx="0"/>
          </p:cNvCxnSpPr>
          <p:nvPr/>
        </p:nvCxnSpPr>
        <p:spPr>
          <a:xfrm flipH="1">
            <a:off x="6448947" y="3821667"/>
            <a:ext cx="341467" cy="39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Straight Connector 11286"/>
          <p:cNvCxnSpPr>
            <a:stCxn id="20" idx="5"/>
            <a:endCxn id="26" idx="0"/>
          </p:cNvCxnSpPr>
          <p:nvPr/>
        </p:nvCxnSpPr>
        <p:spPr>
          <a:xfrm>
            <a:off x="7052584" y="3821667"/>
            <a:ext cx="341470" cy="39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487627" y="3505200"/>
            <a:ext cx="472553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1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Full, Perfect, and Complete Binary Trees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perfect binary </a:t>
            </a:r>
            <a:r>
              <a:rPr lang="en-US" i="1" dirty="0" smtClean="0"/>
              <a:t>tree </a:t>
            </a:r>
            <a:r>
              <a:rPr lang="en-US" dirty="0" smtClean="0"/>
              <a:t>is a full binary tree of height </a:t>
            </a:r>
            <a:r>
              <a:rPr lang="en-US" i="1" dirty="0" smtClean="0"/>
              <a:t>n</a:t>
            </a:r>
            <a:r>
              <a:rPr lang="en-US" dirty="0" smtClean="0"/>
              <a:t> with exactly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– 1 nodes </a:t>
            </a:r>
          </a:p>
          <a:p>
            <a:r>
              <a:rPr lang="en-US" dirty="0" smtClean="0"/>
              <a:t>In this case, </a:t>
            </a:r>
            <a:r>
              <a:rPr lang="en-US" i="1" dirty="0" smtClean="0"/>
              <a:t>n</a:t>
            </a:r>
            <a:r>
              <a:rPr lang="en-US" dirty="0" smtClean="0"/>
              <a:t> = 3 and 2</a:t>
            </a:r>
            <a:r>
              <a:rPr lang="en-US" i="1" baseline="30000" dirty="0" smtClean="0"/>
              <a:t>n</a:t>
            </a:r>
            <a:r>
              <a:rPr lang="en-US" dirty="0" smtClean="0"/>
              <a:t> – 1 = 7</a:t>
            </a:r>
            <a:endParaRPr lang="en-US" i="1" dirty="0" smtClean="0"/>
          </a:p>
        </p:txBody>
      </p:sp>
      <p:sp>
        <p:nvSpPr>
          <p:cNvPr id="2" name="Oval 1"/>
          <p:cNvSpPr/>
          <p:nvPr/>
        </p:nvSpPr>
        <p:spPr>
          <a:xfrm>
            <a:off x="6766446" y="2050871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75846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8672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88128" y="3262110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2367338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70" idx="1"/>
          </p:cNvCxnSpPr>
          <p:nvPr/>
        </p:nvCxnSpPr>
        <p:spPr>
          <a:xfrm>
            <a:off x="7082913" y="2367338"/>
            <a:ext cx="739198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70" idx="3"/>
            <a:endCxn id="15" idx="0"/>
          </p:cNvCxnSpPr>
          <p:nvPr/>
        </p:nvCxnSpPr>
        <p:spPr>
          <a:xfrm flipH="1">
            <a:off x="7394054" y="2903013"/>
            <a:ext cx="42805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/>
          <p:cNvCxnSpPr>
            <a:stCxn id="70" idx="5"/>
            <a:endCxn id="71" idx="0"/>
          </p:cNvCxnSpPr>
          <p:nvPr/>
        </p:nvCxnSpPr>
        <p:spPr>
          <a:xfrm>
            <a:off x="8084281" y="2903013"/>
            <a:ext cx="342186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67814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8241085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Full, Perfect, and Complete Binary Trees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complete binary </a:t>
            </a:r>
            <a:r>
              <a:rPr lang="en-US" i="1" dirty="0" smtClean="0"/>
              <a:t>tree </a:t>
            </a:r>
            <a:r>
              <a:rPr lang="en-US" dirty="0" smtClean="0"/>
              <a:t>is a perfect binary tree through level </a:t>
            </a:r>
            <a:r>
              <a:rPr lang="en-US" i="1" dirty="0" smtClean="0"/>
              <a:t>n </a:t>
            </a:r>
            <a:r>
              <a:rPr lang="en-US" dirty="0" smtClean="0"/>
              <a:t>- 1 with some extra leaf nodes at level </a:t>
            </a:r>
            <a:r>
              <a:rPr lang="en-US" i="1" dirty="0" smtClean="0"/>
              <a:t>n</a:t>
            </a:r>
            <a:r>
              <a:rPr lang="en-US" dirty="0" smtClean="0"/>
              <a:t> (the tree height), all toward the left</a:t>
            </a:r>
            <a:endParaRPr lang="en-US" i="1" dirty="0" smtClean="0"/>
          </a:p>
        </p:txBody>
      </p:sp>
      <p:sp>
        <p:nvSpPr>
          <p:cNvPr id="2" name="Oval 1"/>
          <p:cNvSpPr/>
          <p:nvPr/>
        </p:nvSpPr>
        <p:spPr>
          <a:xfrm>
            <a:off x="6766446" y="2050871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75846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8672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88128" y="3262110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2367338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70" idx="1"/>
          </p:cNvCxnSpPr>
          <p:nvPr/>
        </p:nvCxnSpPr>
        <p:spPr>
          <a:xfrm>
            <a:off x="7082913" y="2367338"/>
            <a:ext cx="739198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70" idx="3"/>
            <a:endCxn id="15" idx="0"/>
          </p:cNvCxnSpPr>
          <p:nvPr/>
        </p:nvCxnSpPr>
        <p:spPr>
          <a:xfrm flipH="1">
            <a:off x="7394054" y="2903013"/>
            <a:ext cx="42805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67814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General Trees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We do not discuss general trees in this chapter. </a:t>
            </a:r>
          </a:p>
        </p:txBody>
      </p:sp>
      <p:pic>
        <p:nvPicPr>
          <p:cNvPr id="5122" name="Picture 2" descr="http://i1141.photobucket.com/albums/n594/Muhammad_Soban/Discrete%20Structures/DiscreteStructure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029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 your recursion.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6800"/>
            <a:ext cx="1812056" cy="18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I Seen Trees?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 descr="https://encrypted-tbn3.gstatic.com/images?q=tbn:ANd9GcSO8Q8qz1_vfO7IPg10_KuqJ9f-XF3WF8sJCSL8GdY5xVTmcBmRE4LYIl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752600"/>
            <a:ext cx="2886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Tree Traversals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Often we want to determine the nodes of a tree and their relationship</a:t>
            </a:r>
          </a:p>
          <a:p>
            <a:pPr lvl="1" eaLnBrk="1" hangingPunct="1"/>
            <a:r>
              <a:rPr lang="en-US" dirty="0" smtClean="0"/>
              <a:t>We can do this by walking through the tree in a prescribed order and visiting the nodes as they are encountered</a:t>
            </a:r>
          </a:p>
          <a:p>
            <a:pPr lvl="1"/>
            <a:r>
              <a:rPr lang="en-US" dirty="0" smtClean="0"/>
              <a:t>This process is called </a:t>
            </a:r>
            <a:r>
              <a:rPr lang="en-US" i="1" dirty="0" smtClean="0"/>
              <a:t>tree traversal</a:t>
            </a:r>
          </a:p>
          <a:p>
            <a:pPr eaLnBrk="1" hangingPunct="1"/>
            <a:r>
              <a:rPr lang="en-US" dirty="0" smtClean="0"/>
              <a:t>Three common kinds of binary tree traversal</a:t>
            </a:r>
          </a:p>
          <a:p>
            <a:pPr lvl="1" eaLnBrk="1" hangingPunct="1"/>
            <a:r>
              <a:rPr lang="en-US" dirty="0" smtClean="0"/>
              <a:t>Inorder</a:t>
            </a:r>
          </a:p>
          <a:p>
            <a:pPr lvl="1" eaLnBrk="1" hangingPunct="1"/>
            <a:r>
              <a:rPr lang="en-US" dirty="0" smtClean="0"/>
              <a:t>Preorder</a:t>
            </a:r>
          </a:p>
          <a:p>
            <a:pPr lvl="1" eaLnBrk="1" hangingPunct="1"/>
            <a:r>
              <a:rPr lang="en-US" dirty="0" smtClean="0"/>
              <a:t>Postorder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067800" cy="4495800"/>
          </a:xfrm>
        </p:spPr>
        <p:txBody>
          <a:bodyPr/>
          <a:lstStyle/>
          <a:p>
            <a:r>
              <a:rPr lang="en-US" dirty="0"/>
              <a:t>Write a preorder traversal of a binary search tree </a:t>
            </a:r>
            <a:r>
              <a:rPr lang="en-US" dirty="0" smtClean="0"/>
              <a:t>without </a:t>
            </a:r>
            <a:r>
              <a:rPr lang="en-US" dirty="0"/>
              <a:t>recursion / stack / extra memory </a:t>
            </a:r>
            <a:r>
              <a:rPr lang="en-US" dirty="0" smtClean="0"/>
              <a:t>storage.</a:t>
            </a:r>
          </a:p>
          <a:p>
            <a:pPr lvl="1"/>
            <a:r>
              <a:rPr lang="en-US" dirty="0" smtClean="0"/>
              <a:t>Hint </a:t>
            </a:r>
            <a:r>
              <a:rPr lang="en-US" dirty="0"/>
              <a:t>– you can augment the node data structure. </a:t>
            </a:r>
            <a:r>
              <a:rPr lang="en-US" dirty="0" smtClean="0"/>
              <a:t>However</a:t>
            </a:r>
            <a:r>
              <a:rPr lang="en-US" dirty="0"/>
              <a:t>, you can’t add a visited field to the node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Print a tree like </a:t>
            </a:r>
            <a:endParaRPr lang="en-US" dirty="0" smtClean="0"/>
          </a:p>
          <a:p>
            <a:pPr marL="365760" lvl="1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Parent ( </a:t>
            </a:r>
            <a:r>
              <a:rPr lang="en-US" sz="2400" dirty="0" err="1"/>
              <a:t>leftchild</a:t>
            </a:r>
            <a:r>
              <a:rPr lang="en-US" sz="2400" dirty="0"/>
              <a:t> (</a:t>
            </a:r>
            <a:r>
              <a:rPr lang="en-US" sz="2400" dirty="0" err="1"/>
              <a:t>leftchild</a:t>
            </a:r>
            <a:r>
              <a:rPr lang="en-US" sz="2400" dirty="0"/>
              <a:t>, </a:t>
            </a:r>
            <a:r>
              <a:rPr lang="en-US" sz="2400" dirty="0" err="1"/>
              <a:t>rightchild</a:t>
            </a:r>
            <a:r>
              <a:rPr lang="en-US" sz="2400" dirty="0"/>
              <a:t>), </a:t>
            </a:r>
            <a:r>
              <a:rPr lang="en-US" sz="2400" dirty="0" err="1"/>
              <a:t>rightchild</a:t>
            </a:r>
            <a:r>
              <a:rPr lang="en-US" sz="2400" dirty="0"/>
              <a:t>(</a:t>
            </a:r>
            <a:r>
              <a:rPr lang="en-US" sz="2400" dirty="0" err="1"/>
              <a:t>leftchild,rightchild</a:t>
            </a:r>
            <a:r>
              <a:rPr lang="en-US" sz="2400" dirty="0"/>
              <a:t>) ) 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Interview Question</a:t>
            </a:r>
          </a:p>
        </p:txBody>
      </p:sp>
      <p:pic>
        <p:nvPicPr>
          <p:cNvPr id="7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Tree Traversals </a:t>
            </a:r>
            <a:r>
              <a:rPr lang="en-US" b="0" dirty="0" smtClean="0"/>
              <a:t>(cont.)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Preorder: visit root node, traverse T</a:t>
            </a:r>
            <a:r>
              <a:rPr lang="en-US" baseline="-25000" dirty="0" smtClean="0"/>
              <a:t>L</a:t>
            </a:r>
            <a:r>
              <a:rPr lang="en-US" dirty="0" smtClean="0"/>
              <a:t>, traverse T</a:t>
            </a:r>
            <a:r>
              <a:rPr lang="en-US" baseline="-25000" dirty="0"/>
              <a:t>R</a:t>
            </a:r>
          </a:p>
          <a:p>
            <a:pPr eaLnBrk="1" hangingPunct="1"/>
            <a:r>
              <a:rPr lang="en-US" dirty="0" smtClean="0"/>
              <a:t>Inorder: traverse T</a:t>
            </a:r>
            <a:r>
              <a:rPr lang="en-US" baseline="-25000" dirty="0"/>
              <a:t>L</a:t>
            </a:r>
            <a:r>
              <a:rPr lang="en-US" dirty="0" smtClean="0"/>
              <a:t>, visit root node, traverse T</a:t>
            </a:r>
            <a:r>
              <a:rPr lang="en-US" baseline="-25000" dirty="0"/>
              <a:t>R</a:t>
            </a:r>
          </a:p>
          <a:p>
            <a:pPr eaLnBrk="1" hangingPunct="1"/>
            <a:r>
              <a:rPr lang="en-US" dirty="0" smtClean="0"/>
              <a:t>Postorder: traverse T</a:t>
            </a:r>
            <a:r>
              <a:rPr lang="en-US" baseline="-25000" dirty="0"/>
              <a:t>L</a:t>
            </a:r>
            <a:r>
              <a:rPr lang="en-US" dirty="0" smtClean="0"/>
              <a:t>, traverse T</a:t>
            </a:r>
            <a:r>
              <a:rPr lang="en-US" baseline="-25000" dirty="0"/>
              <a:t>R</a:t>
            </a:r>
            <a:r>
              <a:rPr lang="en-US" dirty="0" smtClean="0"/>
              <a:t>, visit root node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1" y="3428648"/>
            <a:ext cx="8588279" cy="31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Visualizing Tree Traversals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You can visualize a tree traversal by imagining a mouse that walks along the edge of the tree</a:t>
            </a:r>
          </a:p>
          <a:p>
            <a:r>
              <a:rPr lang="en-US" dirty="0" smtClean="0"/>
              <a:t>If the mouse always keeps the tree to the left, it will trace a route known as the </a:t>
            </a:r>
            <a:r>
              <a:rPr lang="en-US" i="1" dirty="0" smtClean="0"/>
              <a:t>Euler tour</a:t>
            </a:r>
          </a:p>
          <a:p>
            <a:r>
              <a:rPr lang="en-US" dirty="0" smtClean="0"/>
              <a:t>The Euler tour is the path traced in blue in the figure on the right</a:t>
            </a:r>
          </a:p>
        </p:txBody>
      </p:sp>
      <p:pic>
        <p:nvPicPr>
          <p:cNvPr id="5122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8624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Euler tour (blue path) is a </a:t>
            </a:r>
            <a:r>
              <a:rPr lang="en-US" b="1" dirty="0" smtClean="0">
                <a:solidFill>
                  <a:srgbClr val="C00000"/>
                </a:solidFill>
              </a:rPr>
              <a:t>preorder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traversal</a:t>
            </a:r>
          </a:p>
          <a:p>
            <a:r>
              <a:rPr lang="en-US" dirty="0" smtClean="0"/>
              <a:t>The sequence in this example is</a:t>
            </a:r>
            <a:br>
              <a:rPr lang="en-US" dirty="0" smtClean="0"/>
            </a:br>
            <a:r>
              <a:rPr lang="en-US" dirty="0" smtClean="0"/>
              <a:t>a b d g e h c f i j</a:t>
            </a:r>
          </a:p>
          <a:p>
            <a:r>
              <a:rPr lang="en-US" dirty="0" smtClean="0"/>
              <a:t>The mouse visits each node before traversing its </a:t>
            </a:r>
            <a:r>
              <a:rPr lang="en-US" dirty="0" err="1" smtClean="0"/>
              <a:t>subtrees</a:t>
            </a:r>
            <a:r>
              <a:rPr lang="en-US" dirty="0" smtClean="0"/>
              <a:t> (shown by the downward pointing arrows)</a:t>
            </a:r>
          </a:p>
        </p:txBody>
      </p:sp>
      <p:pic>
        <p:nvPicPr>
          <p:cNvPr id="614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57" y="2057400"/>
            <a:ext cx="4034143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0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we record a node as the mouse returns from traversing its left </a:t>
            </a:r>
            <a:r>
              <a:rPr lang="en-US" dirty="0" err="1" smtClean="0"/>
              <a:t>subtree</a:t>
            </a:r>
            <a:r>
              <a:rPr lang="en-US" dirty="0" smtClean="0"/>
              <a:t> (shown by horizontal black arrows in the figure) we get an </a:t>
            </a:r>
            <a:r>
              <a:rPr lang="en-US" b="1" dirty="0" smtClean="0">
                <a:solidFill>
                  <a:srgbClr val="C00000"/>
                </a:solidFill>
              </a:rPr>
              <a:t>inorder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traversal</a:t>
            </a:r>
          </a:p>
          <a:p>
            <a:r>
              <a:rPr lang="en-US" dirty="0" smtClean="0"/>
              <a:t>The sequence is</a:t>
            </a:r>
            <a:br>
              <a:rPr lang="en-US" dirty="0" smtClean="0"/>
            </a:br>
            <a:r>
              <a:rPr lang="en-US" dirty="0" smtClean="0"/>
              <a:t>d g b h e a i f j c</a:t>
            </a:r>
          </a:p>
        </p:txBody>
      </p:sp>
      <p:pic>
        <p:nvPicPr>
          <p:cNvPr id="7170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886200" cy="345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we record each node as the mouse last encounters it, we get a </a:t>
            </a:r>
            <a:r>
              <a:rPr lang="en-US" b="1" dirty="0" err="1" smtClean="0">
                <a:solidFill>
                  <a:srgbClr val="C00000"/>
                </a:solidFill>
              </a:rPr>
              <a:t>postorder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traversal (shown by the upward pointing arrows)</a:t>
            </a:r>
          </a:p>
          <a:p>
            <a:r>
              <a:rPr lang="en-US" dirty="0" smtClean="0"/>
              <a:t>The sequence is</a:t>
            </a:r>
            <a:br>
              <a:rPr lang="en-US" dirty="0" smtClean="0"/>
            </a:br>
            <a:r>
              <a:rPr lang="en-US" dirty="0" smtClean="0"/>
              <a:t>g d h e b i j f c a</a:t>
            </a:r>
          </a:p>
        </p:txBody>
      </p:sp>
      <p:pic>
        <p:nvPicPr>
          <p:cNvPr id="8194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657600" cy="324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Traversals of Binary Search Trees and Expression Trees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inorder traversal of a </a:t>
            </a:r>
            <a:br>
              <a:rPr lang="en-US" dirty="0" smtClean="0"/>
            </a:br>
            <a:r>
              <a:rPr lang="en-US" dirty="0" smtClean="0"/>
              <a:t>binary search tree results </a:t>
            </a:r>
            <a:br>
              <a:rPr lang="en-US" dirty="0" smtClean="0"/>
            </a:br>
            <a:r>
              <a:rPr lang="en-US" dirty="0" smtClean="0"/>
              <a:t>in the nodes being visited </a:t>
            </a:r>
            <a:br>
              <a:rPr lang="en-US" dirty="0" smtClean="0"/>
            </a:br>
            <a:r>
              <a:rPr lang="en-US" dirty="0" smtClean="0"/>
              <a:t>in sequence by </a:t>
            </a:r>
            <a:br>
              <a:rPr lang="en-US" dirty="0" smtClean="0"/>
            </a:br>
            <a:r>
              <a:rPr lang="en-US" i="1" dirty="0" smtClean="0"/>
              <a:t>increasing</a:t>
            </a:r>
            <a:r>
              <a:rPr lang="en-US" dirty="0" smtClean="0"/>
              <a:t> data value</a:t>
            </a:r>
          </a:p>
          <a:p>
            <a:pPr eaLnBrk="1" hangingPunct="1"/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canine, cat, dog, wolf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66987" y="2047786"/>
            <a:ext cx="3810000" cy="2057400"/>
            <a:chOff x="1447800" y="2514600"/>
            <a:chExt cx="3810000" cy="2057400"/>
          </a:xfrm>
        </p:grpSpPr>
        <p:sp>
          <p:nvSpPr>
            <p:cNvPr id="8" name="Oval 7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5"/>
              <a:endCxn id="10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1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42" y="5171986"/>
            <a:ext cx="31146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85850" y="1524000"/>
            <a:ext cx="7981950" cy="4495800"/>
          </a:xfrm>
        </p:spPr>
        <p:txBody>
          <a:bodyPr/>
          <a:lstStyle/>
          <a:p>
            <a:r>
              <a:rPr lang="en-US" dirty="0" smtClean="0"/>
              <a:t>Write  a  function  to  determine  whether  a  given   </a:t>
            </a:r>
            <a:r>
              <a:rPr lang="en-US" b="1" dirty="0" smtClean="0"/>
              <a:t>binary  tree</a:t>
            </a:r>
            <a:r>
              <a:rPr lang="en-US" dirty="0" smtClean="0"/>
              <a:t>  of  distinct  integers  is  a  valid  </a:t>
            </a:r>
            <a:r>
              <a:rPr lang="en-US" b="1" dirty="0" smtClean="0"/>
              <a:t>binary  search  tree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Direct recursion does not work.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Job Interview Question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5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inorder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x + y * a + b / c</a:t>
            </a:r>
          </a:p>
          <a:p>
            <a:pPr eaLnBrk="1" hangingPunct="1"/>
            <a:r>
              <a:rPr lang="en-US" dirty="0" smtClean="0"/>
              <a:t>If we insert parentheses where they belong, we get the infix form:</a:t>
            </a:r>
          </a:p>
          <a:p>
            <a:pPr marL="0" indent="0" algn="ctr" eaLnBrk="1" hangingPunct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(x + y) * ((a + b) / c)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2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can represent hierarchical organizations of information:</a:t>
            </a:r>
          </a:p>
          <a:p>
            <a:pPr lvl="1"/>
            <a:r>
              <a:rPr lang="en-US" dirty="0" smtClean="0"/>
              <a:t>class hierarchy</a:t>
            </a:r>
          </a:p>
          <a:p>
            <a:pPr lvl="1"/>
            <a:r>
              <a:rPr lang="en-US" dirty="0" smtClean="0"/>
              <a:t>disk directory and subdirectories</a:t>
            </a:r>
          </a:p>
          <a:p>
            <a:pPr lvl="1"/>
            <a:r>
              <a:rPr lang="en-US" dirty="0" smtClean="0"/>
              <a:t>family tree</a:t>
            </a:r>
          </a:p>
          <a:p>
            <a:r>
              <a:rPr lang="en-US" dirty="0" smtClean="0"/>
              <a:t>Trees are recursive data structures 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r>
              <a:rPr lang="en-US" dirty="0" smtClean="0"/>
              <a:t>Many methods to process trees are written recursively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postorder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x y + a b + c / * </a:t>
            </a:r>
          </a:p>
          <a:p>
            <a:pPr eaLnBrk="1" hangingPunct="1"/>
            <a:r>
              <a:rPr lang="en-US" dirty="0" smtClean="0"/>
              <a:t>This is the </a:t>
            </a:r>
            <a:r>
              <a:rPr lang="en-US" i="1" dirty="0" smtClean="0"/>
              <a:t>postfix</a:t>
            </a:r>
            <a:r>
              <a:rPr lang="en-US" dirty="0" smtClean="0"/>
              <a:t> or  </a:t>
            </a:r>
            <a:r>
              <a:rPr lang="en-US" i="1" dirty="0" smtClean="0"/>
              <a:t>reverse polish </a:t>
            </a:r>
            <a:r>
              <a:rPr lang="en-US" dirty="0" smtClean="0"/>
              <a:t>form of the expression</a:t>
            </a:r>
          </a:p>
          <a:p>
            <a:pPr eaLnBrk="1" hangingPunct="1"/>
            <a:r>
              <a:rPr lang="en-US" dirty="0" smtClean="0"/>
              <a:t>Operators follow operands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8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preorder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* + x y / + a b c </a:t>
            </a:r>
          </a:p>
          <a:p>
            <a:pPr eaLnBrk="1" hangingPunct="1"/>
            <a:r>
              <a:rPr lang="en-US" dirty="0" smtClean="0"/>
              <a:t>This is the </a:t>
            </a:r>
            <a:r>
              <a:rPr lang="en-US" i="1" dirty="0" smtClean="0"/>
              <a:t>prefix</a:t>
            </a:r>
            <a:r>
              <a:rPr lang="en-US" dirty="0" smtClean="0"/>
              <a:t> or </a:t>
            </a:r>
            <a:r>
              <a:rPr lang="en-US" i="1" dirty="0" smtClean="0"/>
              <a:t>forward polish</a:t>
            </a:r>
            <a:r>
              <a:rPr lang="en-US" dirty="0" smtClean="0"/>
              <a:t> form of the expression</a:t>
            </a:r>
          </a:p>
          <a:p>
            <a:pPr eaLnBrk="1" hangingPunct="1"/>
            <a:r>
              <a:rPr lang="en-US" dirty="0" smtClean="0"/>
              <a:t>Operators precede operands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2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a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3200" dirty="0" smtClean="0"/>
              <a:t>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BinaryTree&lt;E&gt;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pic>
        <p:nvPicPr>
          <p:cNvPr id="12290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86600" cy="5080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Just as for a linked list, a node consists of a data part and links to successor nodes</a:t>
            </a:r>
          </a:p>
          <a:p>
            <a:pPr eaLnBrk="1" hangingPunct="1"/>
            <a:r>
              <a:rPr lang="en-US" dirty="0" smtClean="0"/>
              <a:t>The data part is a reference to type E</a:t>
            </a:r>
          </a:p>
          <a:p>
            <a:pPr eaLnBrk="1" hangingPunct="1"/>
            <a:r>
              <a:rPr lang="en-US" dirty="0" smtClean="0"/>
              <a:t>A binary tree node must have links to both its left and right subtrees</a:t>
            </a:r>
          </a:p>
        </p:txBody>
      </p:sp>
      <p:pic>
        <p:nvPicPr>
          <p:cNvPr id="9218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305072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static class Node&lt;E&gt;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implements Serializable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E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left;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right;</a:t>
            </a:r>
          </a:p>
          <a:p>
            <a:pPr marL="341313" indent="0" eaLnBrk="1" hangingPunct="1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Node(E data)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left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right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 eaLnBrk="1" hangingPunct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682625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return data.toString();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191000"/>
            <a:ext cx="29718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Node&lt;E&gt; </a:t>
            </a:r>
            <a:r>
              <a:rPr lang="en-US" dirty="0" smtClean="0"/>
              <a:t>is declared as an inner class within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BinaryTree&lt;E&gt;</a:t>
            </a:r>
          </a:p>
        </p:txBody>
      </p:sp>
      <p:pic>
        <p:nvPicPr>
          <p:cNvPr id="10242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124200" cy="2419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2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static class Node&lt;E&gt;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implements Serializable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E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left;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right;</a:t>
            </a:r>
          </a:p>
          <a:p>
            <a:pPr marL="341313" indent="0" eaLnBrk="1" hangingPunct="1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Node(E data)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left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right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 eaLnBrk="1" hangingPunct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682625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return data.toString();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114800"/>
            <a:ext cx="2971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smtClean="0"/>
              <a:t>is declared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/>
              <a:t>.  This way we can use it as a superclass.</a:t>
            </a:r>
            <a:endParaRPr lang="en-US" dirty="0"/>
          </a:p>
        </p:txBody>
      </p:sp>
      <p:pic>
        <p:nvPicPr>
          <p:cNvPr id="11266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19400" cy="218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6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6629400" cy="4753068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4478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Assuming the tree is referenced by variable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dirty="0" smtClean="0"/>
              <a:t>  (type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/>
              <a:t>) then . . .</a:t>
            </a:r>
          </a:p>
          <a:p>
            <a:pPr algn="ctr"/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6629400" cy="4753068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bT.root.data </a:t>
            </a:r>
            <a:r>
              <a:rPr lang="en-US" dirty="0" smtClean="0"/>
              <a:t>references the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en-US" sz="1600" dirty="0" smtClean="0"/>
              <a:t> </a:t>
            </a:r>
            <a:r>
              <a:rPr lang="en-US" dirty="0" smtClean="0"/>
              <a:t>object storing 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'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95800" y="2514600"/>
            <a:ext cx="2933700" cy="5334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781800" cy="4862334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bT.root.left </a:t>
            </a:r>
            <a:r>
              <a:rPr lang="en-US" dirty="0" smtClean="0"/>
              <a:t>references the left subtree of the root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124200" y="2514600"/>
            <a:ext cx="3657600" cy="16002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cover only </a:t>
            </a:r>
            <a:r>
              <a:rPr lang="en-US" i="1" dirty="0" smtClean="0"/>
              <a:t>binary trees</a:t>
            </a:r>
          </a:p>
          <a:p>
            <a:r>
              <a:rPr lang="en-US" dirty="0" smtClean="0"/>
              <a:t>In a binary tree each element has two successors</a:t>
            </a:r>
          </a:p>
          <a:p>
            <a:r>
              <a:rPr lang="en-US" dirty="0" smtClean="0"/>
              <a:t>Binary trees can be represented by arrays and by linked data structures</a:t>
            </a:r>
          </a:p>
          <a:p>
            <a:r>
              <a:rPr lang="en-US" dirty="0" smtClean="0"/>
              <a:t>Searching a binary search tree, an ordered tree, is generally more efficient than searching an ordered list—O(log </a:t>
            </a:r>
            <a:r>
              <a:rPr lang="en-US" i="1" dirty="0" smtClean="0"/>
              <a:t>n</a:t>
            </a:r>
            <a:r>
              <a:rPr lang="en-US" dirty="0" smtClean="0"/>
              <a:t>) versus 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58000" cy="4916967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bT.root.right </a:t>
            </a:r>
            <a:r>
              <a:rPr lang="en-US" dirty="0" smtClean="0"/>
              <a:t>references the right subtree of the root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rot="5400000">
            <a:off x="6419850" y="2495550"/>
            <a:ext cx="990600" cy="10287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934200" cy="4971600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bT.root.right.data </a:t>
            </a:r>
            <a:r>
              <a:rPr lang="en-US" dirty="0" smtClean="0"/>
              <a:t>references the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en-US" sz="1600" dirty="0" smtClean="0"/>
              <a:t> </a:t>
            </a:r>
            <a:r>
              <a:rPr lang="en-US" dirty="0" smtClean="0"/>
              <a:t>object storing 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/>
              <a:t>'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6048375" y="3038475"/>
            <a:ext cx="1905000" cy="857250"/>
          </a:xfrm>
          <a:prstGeom prst="bentConnector3">
            <a:avLst>
              <a:gd name="adj1" fmla="val 100149"/>
            </a:avLst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b="0" dirty="0" smtClean="0"/>
          </a:p>
        </p:txBody>
      </p:sp>
      <p:pic>
        <p:nvPicPr>
          <p:cNvPr id="30722" name="Picture 2" descr="C:\Documents and Settings\Administrator\My Documents\Koffman\PPTs\Koffman_Digital Request 150 DPI JPEG\Ch06\Table 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85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heading and data field declarations: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class BinaryTree&lt;E&gt; implements Serializable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Insert inner class Node&lt;E&gt; here</a:t>
            </a:r>
          </a:p>
          <a:p>
            <a:pPr marL="341313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root;</a:t>
            </a:r>
          </a:p>
          <a:p>
            <a:pPr marL="341313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dirty="0" smtClean="0">
                <a:cs typeface="Courier New" pitchFamily="49" charset="0"/>
              </a:rPr>
              <a:t> interface defines no methods</a:t>
            </a:r>
          </a:p>
          <a:p>
            <a:r>
              <a:rPr lang="en-US" dirty="0" smtClean="0">
                <a:cs typeface="Courier New" pitchFamily="49" charset="0"/>
              </a:rPr>
              <a:t>It provides a marker for classes that can be written to a binary file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dirty="0" smtClean="0">
                <a:cs typeface="Courier New" pitchFamily="49" charset="0"/>
              </a:rPr>
              <a:t> and read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ObjectInputStream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Constructors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no-parameter constructor: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BinaryTree() {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root = null;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/>
              <a:t>The constructor that creates a tree with a given node at the root: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BinaryTree(Node&lt;E&gt; root) {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this.root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root;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Constructors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The constructor that builds a tree from a data value and two trees:</a:t>
            </a:r>
            <a:endParaRPr lang="en-US" sz="7200" dirty="0"/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public BinaryTree(E data, BinaryTree&lt;E&gt; leftTree,</a:t>
            </a:r>
          </a:p>
          <a:p>
            <a:pPr marL="0" indent="0">
              <a:buNone/>
            </a:pPr>
            <a:r>
              <a:rPr lang="en-US" sz="5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55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&lt;E&gt; rightTree) {</a:t>
            </a:r>
          </a:p>
          <a:p>
            <a:pPr marL="341313" indent="0">
              <a:buNone/>
            </a:pPr>
            <a:endParaRPr lang="en-US" sz="55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 = new Node&lt;E&gt;(data);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if (leftTree != null) {</a:t>
            </a:r>
          </a:p>
          <a:p>
            <a:pPr marL="682625" indent="0">
              <a:buNone/>
            </a:pPr>
            <a:r>
              <a:rPr lang="en-US" sz="5500" dirty="0" err="1" smtClean="0">
                <a:latin typeface="Courier New" pitchFamily="49" charset="0"/>
                <a:cs typeface="Courier New" pitchFamily="49" charset="0"/>
              </a:rPr>
              <a:t>root.left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 = leftTree.root;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root.left = null;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if (rightTree != null)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root.right = rightTree.root;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root.right = null;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252" y="4555487"/>
            <a:ext cx="4972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 static class Node&lt;E&gt;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implements Serializable {</a:t>
            </a:r>
          </a:p>
          <a:p>
            <a:pPr marL="341313" indent="0" eaLnBrk="1" hangingPunct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 E data;</a:t>
            </a:r>
          </a:p>
          <a:p>
            <a:pPr marL="341313" indent="0" eaLnBrk="1" hangingPunct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 Node&lt;E&gt;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null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 Node&lt;E&gt;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right 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= null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1313" indent="0" eaLnBrk="1" hangingPunct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1313" indent="0" eaLnBrk="1" hangingPunct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1313" indent="0" eaLnBrk="1" hangingPunct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1313" indent="0" eaLnBrk="1" hangingPunct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078949"/>
            <a:ext cx="3352800" cy="2712251"/>
          </a:xfrm>
          <a:prstGeom prst="round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030724" y="2697949"/>
            <a:ext cx="3048000" cy="762000"/>
          </a:xfrm>
          <a:prstGeom prst="wedgeRoundRectCallout">
            <a:avLst>
              <a:gd name="adj1" fmla="val -70627"/>
              <a:gd name="adj2" fmla="val 996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root.left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leftTree.root</a:t>
            </a:r>
            <a:r>
              <a:rPr lang="en-US" dirty="0"/>
              <a:t>;</a:t>
            </a:r>
          </a:p>
          <a:p>
            <a:r>
              <a:rPr lang="en-US" dirty="0" err="1"/>
              <a:t>root.right</a:t>
            </a:r>
            <a:r>
              <a:rPr lang="en-US" dirty="0"/>
              <a:t> = </a:t>
            </a:r>
            <a:r>
              <a:rPr lang="en-US" dirty="0" err="1"/>
              <a:t>rightTree.root</a:t>
            </a:r>
            <a:r>
              <a:rPr lang="en-US" dirty="0"/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 rot="20667615">
            <a:off x="4450354" y="367892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it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getLeftSubtree</a:t>
            </a:r>
            <a:r>
              <a:rPr lang="en-US" sz="4000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getRightSubtree</a:t>
            </a:r>
            <a:r>
              <a:rPr lang="en-US" sz="4000" dirty="0" smtClean="0"/>
              <a:t> </a:t>
            </a:r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BinaryTree&lt;E&gt; getLeftSubtree()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(root != null &amp;&amp; root.left != null)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return new BinaryTree&lt;E&gt;(root.left);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  else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return null;</a:t>
            </a:r>
          </a:p>
          <a:p>
            <a:pPr marL="341313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getRightSubtree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method is symmetric</a:t>
            </a:r>
            <a:endParaRPr lang="en-US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isLeaf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public boolean isLeaf() {</a:t>
            </a:r>
          </a:p>
          <a:p>
            <a:pPr marL="341313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return (root.left == null &amp;&amp; root.right == null);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toString method generates a string representing a preorder traversal in which each local root is indented a distance proportional to its depth</a:t>
            </a:r>
            <a:endParaRPr lang="en-US" dirty="0"/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StringBuilder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sb = new StringBuilder();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(root, 1, sb);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return sb.toString();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116684" y="1600200"/>
            <a:ext cx="7874916" cy="4953000"/>
          </a:xfrm>
        </p:spPr>
        <p:txBody>
          <a:bodyPr>
            <a:normAutofit/>
          </a:bodyPr>
          <a:lstStyle/>
          <a:p>
            <a:r>
              <a:rPr lang="en-US" sz="2400" dirty="0"/>
              <a:t>First explain what a </a:t>
            </a:r>
            <a:r>
              <a:rPr lang="en-US" sz="2400" u="sng" dirty="0"/>
              <a:t>tree</a:t>
            </a:r>
            <a:r>
              <a:rPr lang="en-US" sz="2400" dirty="0"/>
              <a:t>, then </a:t>
            </a:r>
            <a:r>
              <a:rPr lang="en-US" sz="2400" u="sng" dirty="0"/>
              <a:t>binary tree</a:t>
            </a:r>
            <a:r>
              <a:rPr lang="en-US" sz="2400" dirty="0"/>
              <a:t>, then a </a:t>
            </a:r>
            <a:r>
              <a:rPr lang="en-US" sz="2400" u="sng" dirty="0"/>
              <a:t>binary search tree </a:t>
            </a:r>
            <a:r>
              <a:rPr lang="en-US" sz="2400" dirty="0"/>
              <a:t>is. </a:t>
            </a:r>
            <a:r>
              <a:rPr lang="en-US" sz="2400" dirty="0" smtClean="0"/>
              <a:t>Implement </a:t>
            </a:r>
            <a:r>
              <a:rPr lang="en-US" sz="2400" dirty="0"/>
              <a:t>a function that verifies whether a binary tree is a valid binary search tree.</a:t>
            </a:r>
          </a:p>
          <a:p>
            <a:r>
              <a:rPr lang="en-US" sz="2400" dirty="0" smtClean="0"/>
              <a:t>Find </a:t>
            </a:r>
            <a:r>
              <a:rPr lang="en-US" sz="2400" dirty="0"/>
              <a:t>the deepest common </a:t>
            </a:r>
            <a:r>
              <a:rPr lang="en-US" sz="2400" u="sng" dirty="0"/>
              <a:t>ancestor</a:t>
            </a:r>
            <a:r>
              <a:rPr lang="en-US" sz="2400" dirty="0"/>
              <a:t> of two nodes in a tree structure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Define </a:t>
            </a:r>
            <a:r>
              <a:rPr lang="en-US" sz="2400" u="sng" dirty="0"/>
              <a:t>binary search tree</a:t>
            </a:r>
            <a:r>
              <a:rPr lang="en-US" sz="2400" dirty="0"/>
              <a:t>. Develop a procedure to verify a binary search tree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Find the </a:t>
            </a:r>
            <a:r>
              <a:rPr lang="en-US" sz="2400" u="sng" dirty="0"/>
              <a:t>height</a:t>
            </a:r>
            <a:r>
              <a:rPr lang="en-US" sz="2400" dirty="0"/>
              <a:t> of a binary </a:t>
            </a:r>
            <a:r>
              <a:rPr lang="en-US" sz="2400" dirty="0" smtClean="0"/>
              <a:t>tree</a:t>
            </a:r>
          </a:p>
          <a:p>
            <a:r>
              <a:rPr lang="en-US" sz="2400" dirty="0"/>
              <a:t>Find the max </a:t>
            </a:r>
            <a:r>
              <a:rPr lang="en-US" sz="2400" u="sng" dirty="0"/>
              <a:t>depth</a:t>
            </a:r>
            <a:r>
              <a:rPr lang="en-US" sz="2400" dirty="0"/>
              <a:t> of a binary </a:t>
            </a:r>
            <a:r>
              <a:rPr lang="en-US" sz="2400" dirty="0" smtClean="0"/>
              <a:t>tree</a:t>
            </a:r>
          </a:p>
          <a:p>
            <a:r>
              <a:rPr lang="en-US" sz="2400" dirty="0"/>
              <a:t>Write a function that takes 2 arguments: a </a:t>
            </a:r>
            <a:r>
              <a:rPr lang="en-US" sz="2400" u="sng" dirty="0"/>
              <a:t>binary tree </a:t>
            </a:r>
            <a:r>
              <a:rPr lang="en-US" sz="2400" dirty="0"/>
              <a:t>and an integer n, it should return the n-</a:t>
            </a:r>
            <a:r>
              <a:rPr lang="en-US" sz="2400" dirty="0" err="1"/>
              <a:t>th</a:t>
            </a:r>
            <a:r>
              <a:rPr lang="en-US" sz="2400" dirty="0"/>
              <a:t> element in the </a:t>
            </a:r>
            <a:r>
              <a:rPr lang="en-US" sz="2400" u="sng" dirty="0" err="1"/>
              <a:t>inorder</a:t>
            </a:r>
            <a:r>
              <a:rPr lang="en-US" sz="2400" u="sng" dirty="0"/>
              <a:t> traversal </a:t>
            </a:r>
            <a:r>
              <a:rPr lang="en-US" sz="2400" dirty="0"/>
              <a:t>of the binary tree.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8" y="1816171"/>
            <a:ext cx="7239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4" y="34345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" y="2726175"/>
            <a:ext cx="66675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2" y="4287394"/>
            <a:ext cx="66675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074279"/>
            <a:ext cx="666750" cy="66675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4" y="5826753"/>
            <a:ext cx="717624" cy="7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private void preOrderTraverse(Node&lt;E&gt; node, int depth,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StringBuilder sb) {</a:t>
            </a:r>
          </a:p>
          <a:p>
            <a:pPr marL="341313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(int i = 1; i &lt; depth; i++)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  "); // 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indentation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(node == null)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("null\n");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node.toString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("\n");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depth + 1, sb);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depth + 1, sb);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b="1" dirty="0" smtClean="0"/>
              <a:t> Method </a:t>
            </a:r>
            <a:r>
              <a:rPr lang="en-US" b="0" dirty="0" smtClean="0"/>
              <a:t>(cont.)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10580"/>
            <a:ext cx="2895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+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y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/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a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b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80252" y="2291559"/>
            <a:ext cx="3323721" cy="1582003"/>
            <a:chOff x="5288128" y="2050871"/>
            <a:chExt cx="3323721" cy="1582003"/>
          </a:xfrm>
        </p:grpSpPr>
        <p:sp>
          <p:nvSpPr>
            <p:cNvPr id="6" name="Oval 5"/>
            <p:cNvSpPr/>
            <p:nvPr/>
          </p:nvSpPr>
          <p:spPr>
            <a:xfrm>
              <a:off x="6766446" y="2050871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75846" y="2586546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08672" y="3262110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88128" y="3262110"/>
              <a:ext cx="1346200" cy="370764"/>
              <a:chOff x="5257800" y="2780732"/>
              <a:chExt cx="1346200" cy="37076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</p:grpSp>
        <p:cxnSp>
          <p:nvCxnSpPr>
            <p:cNvPr id="12" name="Straight Connector 11"/>
            <p:cNvCxnSpPr>
              <a:stCxn id="6" idx="3"/>
              <a:endCxn id="7" idx="7"/>
            </p:cNvCxnSpPr>
            <p:nvPr/>
          </p:nvCxnSpPr>
          <p:spPr>
            <a:xfrm flipH="1">
              <a:off x="6092313" y="2367338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18" idx="1"/>
            </p:cNvCxnSpPr>
            <p:nvPr/>
          </p:nvCxnSpPr>
          <p:spPr>
            <a:xfrm>
              <a:off x="7082913" y="2367338"/>
              <a:ext cx="739198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  <a:endCxn id="11" idx="0"/>
            </p:cNvCxnSpPr>
            <p:nvPr/>
          </p:nvCxnSpPr>
          <p:spPr>
            <a:xfrm flipH="1">
              <a:off x="5473510" y="2903013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10" idx="0"/>
            </p:cNvCxnSpPr>
            <p:nvPr/>
          </p:nvCxnSpPr>
          <p:spPr>
            <a:xfrm>
              <a:off x="6092313" y="2903013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3"/>
              <a:endCxn id="8" idx="0"/>
            </p:cNvCxnSpPr>
            <p:nvPr/>
          </p:nvCxnSpPr>
          <p:spPr>
            <a:xfrm flipH="1">
              <a:off x="7394054" y="2903013"/>
              <a:ext cx="428057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8" idx="5"/>
              <a:endCxn id="19" idx="0"/>
            </p:cNvCxnSpPr>
            <p:nvPr/>
          </p:nvCxnSpPr>
          <p:spPr>
            <a:xfrm>
              <a:off x="8084281" y="2903013"/>
              <a:ext cx="342186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67814" y="2586546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241085" y="3262110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19600" y="4191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(x + y) * (a / b)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Search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Insert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Remove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Overview of a Binary Search Tree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the definition of a binary search tree: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A set of nodes T is a binary search tree if either of the following is true</a:t>
            </a:r>
          </a:p>
          <a:p>
            <a:pPr lvl="2" eaLnBrk="1" hangingPunct="1"/>
            <a:r>
              <a:rPr lang="en-US" dirty="0" smtClean="0"/>
              <a:t>T is empty</a:t>
            </a:r>
          </a:p>
          <a:p>
            <a:pPr lvl="2"/>
            <a:r>
              <a:rPr lang="en-US" dirty="0" smtClean="0"/>
              <a:t>If T is not empty, its </a:t>
            </a:r>
            <a:r>
              <a:rPr lang="en-US" dirty="0"/>
              <a:t>root node has two subtrees, T</a:t>
            </a:r>
            <a:r>
              <a:rPr lang="en-US" baseline="-25000" dirty="0"/>
              <a:t>L</a:t>
            </a:r>
            <a:r>
              <a:rPr lang="en-US" dirty="0"/>
              <a:t> and T</a:t>
            </a:r>
            <a:r>
              <a:rPr lang="en-US" baseline="-25000" dirty="0"/>
              <a:t>R</a:t>
            </a:r>
            <a:r>
              <a:rPr lang="en-US" dirty="0"/>
              <a:t>, such that T</a:t>
            </a:r>
            <a:r>
              <a:rPr lang="en-US" baseline="-25000" dirty="0"/>
              <a:t>L</a:t>
            </a:r>
            <a:r>
              <a:rPr lang="en-US" dirty="0"/>
              <a:t> and T</a:t>
            </a:r>
            <a:r>
              <a:rPr lang="en-US" baseline="-25000" dirty="0"/>
              <a:t>R</a:t>
            </a:r>
            <a:r>
              <a:rPr lang="en-US" dirty="0"/>
              <a:t> are binary </a:t>
            </a:r>
            <a:r>
              <a:rPr lang="en-US" dirty="0" smtClean="0"/>
              <a:t>search trees and the value in the root node of T is greater than all values in </a:t>
            </a:r>
            <a:r>
              <a:rPr lang="en-US" dirty="0"/>
              <a:t>T</a:t>
            </a:r>
            <a:r>
              <a:rPr lang="en-US" baseline="-25000" dirty="0"/>
              <a:t>L</a:t>
            </a:r>
            <a:r>
              <a:rPr lang="en-US" dirty="0" smtClean="0"/>
              <a:t> and less than all values in </a:t>
            </a:r>
            <a:r>
              <a:rPr lang="en-US" dirty="0"/>
              <a:t>T</a:t>
            </a:r>
            <a:r>
              <a:rPr lang="en-US" baseline="-25000" dirty="0"/>
              <a:t>R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Overview of a Binary Search Tree </a:t>
            </a:r>
            <a:r>
              <a:rPr lang="en-US" b="0" dirty="0" smtClean="0"/>
              <a:t>(cont.)</a:t>
            </a:r>
          </a:p>
        </p:txBody>
      </p:sp>
      <p:pic>
        <p:nvPicPr>
          <p:cNvPr id="18434" name="Picture 2" descr="C:\Documents and Settings\Administrator\My Documents\Koffman\PPTs\JPEGS\JWCL233_Koffman JPG files\ch06\w0135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2803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Recursive Algorithm for Searching a Binary Search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/>
              <a:t> the root is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the item is not in the tree; return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Compare the value of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target</a:t>
            </a:r>
            <a:r>
              <a:rPr lang="en-US" sz="2400" dirty="0" smtClean="0"/>
              <a:t> with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root.data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/>
              <a:t> they are equal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the target has been found; return the data at the root</a:t>
            </a:r>
          </a:p>
          <a:p>
            <a:pPr marL="914400" lvl="1" indent="-51435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400" dirty="0" smtClean="0"/>
              <a:t>the target is less than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root.data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return the result of searching the left subtree</a:t>
            </a:r>
          </a:p>
          <a:p>
            <a:pPr marL="914400" lvl="1" indent="-51435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return the result of searching the right subtree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Searching a Binary Tree</a:t>
            </a:r>
          </a:p>
        </p:txBody>
      </p:sp>
      <p:pic>
        <p:nvPicPr>
          <p:cNvPr id="19458" name="Picture 2" descr="C:\Documents and Settings\Administrator\My Documents\Koffman\PPTs\JPEGS\JWCL233_Koffman JPG files\ch06\w013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728038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248400" y="18288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Searching for </a:t>
            </a:r>
            <a:r>
              <a:rPr lang="en-US" smtClean="0"/>
              <a:t>"kept"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a tree is generally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a tree is not very full, performance will be worse</a:t>
            </a:r>
          </a:p>
          <a:p>
            <a:r>
              <a:rPr lang="en-US" dirty="0" smtClean="0"/>
              <a:t>Searching a tree with only </a:t>
            </a:r>
            <a:br>
              <a:rPr lang="en-US" dirty="0" smtClean="0"/>
            </a:br>
            <a:r>
              <a:rPr lang="en-US" dirty="0" smtClean="0"/>
              <a:t>right subtrees, for example, </a:t>
            </a:r>
            <a:br>
              <a:rPr lang="en-US" dirty="0" smtClean="0"/>
            </a:br>
            <a:r>
              <a:rPr lang="en-US" dirty="0" smtClean="0"/>
              <a:t>is O</a:t>
            </a:r>
            <a:r>
              <a:rPr lang="en-US" i="1" dirty="0" smtClean="0"/>
              <a:t>(n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20482" name="Picture 2" descr="C:\Documents and Settings\Administrator\My Documents\Koffman\PPTs\JPEGS\JWCL233_Koffman JPG files\ch06\w0137-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00400"/>
            <a:ext cx="2057400" cy="2156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3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Interface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SearchTree&lt;E&gt;</a:t>
            </a:r>
          </a:p>
        </p:txBody>
      </p:sp>
      <p:pic>
        <p:nvPicPr>
          <p:cNvPr id="31746" name="Picture 2" descr="C:\Documents and Settings\Administrator\My Documents\Koffman\PPTs\Koffman_Digital Request 150 DPI JPEG\Ch06\Table 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905000"/>
            <a:ext cx="88963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BinarySearchTree&lt;E&gt;</a:t>
            </a:r>
            <a:r>
              <a:rPr lang="en-US" b="1" dirty="0" smtClean="0"/>
              <a:t> Class</a:t>
            </a:r>
          </a:p>
        </p:txBody>
      </p:sp>
      <p:pic>
        <p:nvPicPr>
          <p:cNvPr id="21506" name="Picture 2" descr="C:\Documents and Settings\Administrator\My Documents\Koffman\PPTs\JPEGS\JWCL233_Koffman JPG files\ch06\w0138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276600"/>
            <a:ext cx="6367721" cy="3200400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istrator\My Documents\Koffman\PPTs\Koffman_Digital Request 150 DPI JPEG\Ch06\Table 6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156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7394448" cy="4495800"/>
          </a:xfrm>
        </p:spPr>
        <p:txBody>
          <a:bodyPr/>
          <a:lstStyle/>
          <a:p>
            <a:r>
              <a:rPr lang="en-US" dirty="0"/>
              <a:t>Convert a </a:t>
            </a:r>
            <a:r>
              <a:rPr lang="en-US" b="1" dirty="0"/>
              <a:t>binary search tree </a:t>
            </a:r>
            <a:r>
              <a:rPr lang="en-US" dirty="0"/>
              <a:t>to a sorted </a:t>
            </a:r>
            <a:r>
              <a:rPr lang="en-US" b="1" dirty="0"/>
              <a:t>double-linked list</a:t>
            </a:r>
            <a:r>
              <a:rPr lang="en-US" dirty="0"/>
              <a:t>. We can only change the target of pointers, but cannot create any new nodes</a:t>
            </a:r>
            <a:r>
              <a:rPr lang="en-US" dirty="0" smtClean="0"/>
              <a:t>.</a:t>
            </a:r>
          </a:p>
          <a:p>
            <a:r>
              <a:rPr lang="en-US" dirty="0"/>
              <a:t>Write an algorithm to </a:t>
            </a:r>
            <a:r>
              <a:rPr lang="en-US" dirty="0" err="1" smtClean="0"/>
              <a:t>travere</a:t>
            </a:r>
            <a:r>
              <a:rPr lang="en-US" dirty="0" smtClean="0"/>
              <a:t> a </a:t>
            </a:r>
            <a:r>
              <a:rPr lang="en-US" dirty="0"/>
              <a:t>binary tree level </a:t>
            </a:r>
            <a:r>
              <a:rPr lang="en-US" dirty="0" smtClean="0"/>
              <a:t>wise.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 Job Interview Questions</a:t>
            </a:r>
          </a:p>
        </p:txBody>
      </p:sp>
      <p:pic>
        <p:nvPicPr>
          <p:cNvPr id="1026" name="Picture 2" descr="http://fitnessangels.net/wp-content/uploads/2013/08/Thinking-icon-1030x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48" y="5333999"/>
            <a:ext cx="2681201" cy="15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371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771776"/>
            <a:ext cx="749299" cy="749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72866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4000" dirty="0" smtClean="0"/>
              <a:t> </a:t>
            </a:r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2" descr="C:\Documents and Settings\Administrator\My Documents\Koffman\PPTs\Koffman_Digital Request 150 DPI JPEG\Ch06\Listing 6.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6329"/>
          <a:stretch>
            <a:fillRect/>
          </a:stretch>
        </p:blipFill>
        <p:spPr bwMode="auto">
          <a:xfrm>
            <a:off x="1600200" y="1600200"/>
            <a:ext cx="5562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Insertion into a Binary Search Tree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93" y="1447800"/>
            <a:ext cx="66434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C:\Documents and Settings\Administrator\My Documents\Koffman\PPTs\JPEGS\JWCL233_Koffman JPG files\ch06\w0139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26221"/>
            <a:ext cx="7010400" cy="263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/>
              <a:t> </a:t>
            </a:r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Starter method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  pre: The object to insert must implement the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Comparable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interface.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@param item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The object being inserted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@return true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if the object is inserted,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	   if the object already exists in the tree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public boolean add(E item)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root = add(root, item);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 addReturn;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Implementing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/>
              <a:t> </a:t>
            </a:r>
            <a:r>
              <a:rPr lang="en-US" b="1" dirty="0" smtClean="0"/>
              <a:t>Methods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Recursive add method.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   post: The data field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is set true if the item is added to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	the tree,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if the item is already in the tree.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local root of the </a:t>
            </a:r>
            <a:r>
              <a:rPr lang="en-US" sz="3200" i="1" dirty="0" err="1" smtClean="0">
                <a:latin typeface="Courier New" pitchFamily="49" charset="0"/>
                <a:cs typeface="Courier New" pitchFamily="49" charset="0"/>
              </a:rPr>
              <a:t>subtree</a:t>
            </a:r>
            <a:endParaRPr lang="en-US" sz="32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object to be inserted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@return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new local root that now contains the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	inserted item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private Node&lt;E&gt; add(Node&lt;E&gt;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, E item)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== null)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not in the tree — insert it.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new Node&lt;E&gt;(item);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item.compareTo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 == 0)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equal to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item.compareTo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 &lt; 0)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less than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localRoot.left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add(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localRoot.left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item);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greater than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localRoot.right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add(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localRoot.right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item);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Removal from a Binary Search Tree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Let R be the node to be removed</a:t>
            </a:r>
            <a:endParaRPr lang="en-US" sz="3600" dirty="0" smtClean="0"/>
          </a:p>
          <a:p>
            <a:r>
              <a:rPr lang="en-US" sz="3600" b="1" dirty="0" smtClean="0"/>
              <a:t>Three cases </a:t>
            </a:r>
            <a:r>
              <a:rPr lang="en-US" sz="3600" dirty="0" smtClean="0"/>
              <a:t>need to be considered:</a:t>
            </a:r>
          </a:p>
          <a:p>
            <a:pPr lvl="1"/>
            <a:r>
              <a:rPr lang="en-US" sz="3200" b="1" dirty="0" smtClean="0"/>
              <a:t>R is Leaf</a:t>
            </a:r>
            <a:r>
              <a:rPr lang="en-US" sz="3200" b="1" dirty="0"/>
              <a:t> </a:t>
            </a:r>
            <a:r>
              <a:rPr lang="en-US" sz="3200" b="1" dirty="0" smtClean="0"/>
              <a:t>–</a:t>
            </a:r>
            <a:r>
              <a:rPr lang="en-US" sz="3200" dirty="0" smtClean="0"/>
              <a:t> R has no children then</a:t>
            </a:r>
          </a:p>
          <a:p>
            <a:pPr lvl="2"/>
            <a:r>
              <a:rPr lang="en-US" dirty="0" smtClean="0"/>
              <a:t> </a:t>
            </a:r>
            <a:r>
              <a:rPr lang="en-US" sz="2800" dirty="0" smtClean="0"/>
              <a:t>simply delete R</a:t>
            </a:r>
          </a:p>
          <a:p>
            <a:pPr lvl="1"/>
            <a:r>
              <a:rPr lang="en-US" sz="3200" b="1" dirty="0" smtClean="0"/>
              <a:t>R is an Internal Node:</a:t>
            </a:r>
          </a:p>
          <a:p>
            <a:pPr lvl="2"/>
            <a:r>
              <a:rPr lang="en-US" sz="2900" u="sng" dirty="0" smtClean="0"/>
              <a:t>R has one child</a:t>
            </a:r>
            <a:endParaRPr lang="en-US" sz="2900" dirty="0" smtClean="0"/>
          </a:p>
          <a:p>
            <a:pPr lvl="3"/>
            <a:r>
              <a:rPr lang="en-US" sz="2500" dirty="0" smtClean="0"/>
              <a:t>Changes: make R’s parent reference R’s only child</a:t>
            </a:r>
          </a:p>
          <a:p>
            <a:pPr lvl="2"/>
            <a:r>
              <a:rPr lang="en-US" sz="2900" u="sng" dirty="0" smtClean="0"/>
              <a:t>R has two children</a:t>
            </a:r>
            <a:endParaRPr lang="en-US" sz="2900" dirty="0" smtClean="0"/>
          </a:p>
          <a:p>
            <a:pPr lvl="3"/>
            <a:r>
              <a:rPr lang="en-US" sz="2500" dirty="0" smtClean="0"/>
              <a:t>Requires a bit more work…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Removal from a Binary Search Tree: </a:t>
            </a:r>
            <a:r>
              <a:rPr lang="en-US" dirty="0" smtClean="0"/>
              <a:t>One-Child Case</a:t>
            </a:r>
            <a:endParaRPr lang="en-US" b="1" dirty="0" smtClean="0"/>
          </a:p>
        </p:txBody>
      </p:sp>
      <p:pic>
        <p:nvPicPr>
          <p:cNvPr id="23555" name="Picture 3" descr="C:\Documents and Settings\Administrator\My Documents\Koffman\PPTs\JPEGS\JWCL233_Koffman JPG files\ch06\w014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61" y="1905000"/>
            <a:ext cx="8322080" cy="3124199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667000" y="2438400"/>
            <a:ext cx="533400" cy="394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from a Binary Search Tree </a:t>
            </a:r>
            <a:r>
              <a:rPr lang="en-US" b="0" dirty="0" smtClean="0"/>
              <a:t>Two Children Case</a:t>
            </a:r>
            <a:endParaRPr lang="en-US" dirty="0" smtClean="0"/>
          </a:p>
        </p:txBody>
      </p:sp>
      <p:pic>
        <p:nvPicPr>
          <p:cNvPr id="24578" name="Picture 2" descr="C:\Documents and Settings\Administrator\My Documents\Koffman\PPTs\JPEGS\JWCL233_Koffman JPG files\ch06\w014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1"/>
            <a:ext cx="8525058" cy="32003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524000"/>
            <a:ext cx="92964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latin typeface="+mn-lt"/>
                <a:cs typeface="+mn-cs"/>
              </a:rPr>
              <a:t>If the </a:t>
            </a:r>
            <a:r>
              <a:rPr lang="en-US" sz="2900" dirty="0" smtClean="0">
                <a:latin typeface="+mn-lt"/>
                <a:cs typeface="+mn-cs"/>
              </a:rPr>
              <a:t>item (value) </a:t>
            </a:r>
            <a:r>
              <a:rPr lang="en-US" sz="2900" dirty="0">
                <a:latin typeface="+mn-lt"/>
                <a:cs typeface="+mn-cs"/>
              </a:rPr>
              <a:t>to be removed has two children</a:t>
            </a:r>
            <a:r>
              <a:rPr lang="en-US" sz="2900" dirty="0" smtClean="0">
                <a:latin typeface="+mn-lt"/>
                <a:cs typeface="+mn-cs"/>
              </a:rPr>
              <a:t>, then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b="1" dirty="0" smtClean="0">
                <a:latin typeface="+mn-lt"/>
                <a:cs typeface="+mn-cs"/>
              </a:rPr>
              <a:t>Replace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>
                <a:latin typeface="+mn-lt"/>
                <a:cs typeface="+mn-cs"/>
              </a:rPr>
              <a:t>it </a:t>
            </a:r>
            <a:r>
              <a:rPr lang="en-US" sz="2900" dirty="0" smtClean="0">
                <a:latin typeface="+mn-lt"/>
                <a:cs typeface="+mn-cs"/>
              </a:rPr>
              <a:t>with the </a:t>
            </a:r>
            <a:r>
              <a:rPr lang="en-US" sz="2900" dirty="0">
                <a:latin typeface="+mn-lt"/>
                <a:cs typeface="+mn-cs"/>
              </a:rPr>
              <a:t>largest item in its left </a:t>
            </a:r>
            <a:r>
              <a:rPr lang="en-US" sz="2900" dirty="0" err="1" smtClean="0">
                <a:latin typeface="+mn-lt"/>
                <a:cs typeface="+mn-cs"/>
              </a:rPr>
              <a:t>subtree</a:t>
            </a:r>
            <a:endParaRPr lang="en-US" sz="2900" dirty="0">
              <a:latin typeface="+mn-lt"/>
              <a:cs typeface="+mn-cs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>
                <a:latin typeface="+mn-lt"/>
                <a:cs typeface="+mn-cs"/>
              </a:rPr>
              <a:t>the </a:t>
            </a:r>
            <a:r>
              <a:rPr lang="en-US" sz="2800" dirty="0" err="1">
                <a:latin typeface="+mn-lt"/>
                <a:cs typeface="+mn-cs"/>
              </a:rPr>
              <a:t>inorder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predecessor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b="1" dirty="0">
                <a:latin typeface="+mn-lt"/>
                <a:cs typeface="+mn-cs"/>
              </a:rPr>
              <a:t>D</a:t>
            </a:r>
            <a:r>
              <a:rPr lang="en-US" sz="2900" b="1" dirty="0" smtClean="0">
                <a:latin typeface="+mn-lt"/>
                <a:cs typeface="+mn-cs"/>
              </a:rPr>
              <a:t>elete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>
                <a:latin typeface="+mn-lt"/>
                <a:cs typeface="+mn-cs"/>
              </a:rPr>
              <a:t>the node with the largest value from its left </a:t>
            </a:r>
            <a:r>
              <a:rPr lang="en-US" sz="2900" dirty="0" err="1">
                <a:latin typeface="+mn-lt"/>
                <a:cs typeface="+mn-cs"/>
              </a:rPr>
              <a:t>subtree</a:t>
            </a:r>
            <a:endParaRPr lang="en-US" sz="29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from a Binary Search Tree </a:t>
            </a:r>
            <a:r>
              <a:rPr lang="en-US" dirty="0"/>
              <a:t>Two Children Case </a:t>
            </a:r>
            <a:r>
              <a:rPr lang="en-US" dirty="0" smtClean="0"/>
              <a:t>(</a:t>
            </a:r>
            <a:r>
              <a:rPr lang="en-US" b="0" dirty="0" smtClean="0"/>
              <a:t>tricky instance)</a:t>
            </a:r>
            <a:endParaRPr lang="en-US" dirty="0" smtClean="0"/>
          </a:p>
        </p:txBody>
      </p:sp>
      <p:pic>
        <p:nvPicPr>
          <p:cNvPr id="24578" name="Picture 2" descr="C:\Documents and Settings\Administrator\My Documents\Koffman\PPTs\JPEGS\JWCL233_Koffman JPG files\ch06\w014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525058" cy="32003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524000"/>
            <a:ext cx="5791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latin typeface="+mn-lt"/>
                <a:cs typeface="+mn-cs"/>
              </a:rPr>
              <a:t>Delete </a:t>
            </a:r>
            <a:r>
              <a:rPr lang="en-US" sz="2900" u="sng" dirty="0" smtClean="0">
                <a:latin typeface="+mn-lt"/>
                <a:cs typeface="+mn-cs"/>
              </a:rPr>
              <a:t>rat</a:t>
            </a:r>
            <a:endParaRPr lang="en-US" sz="2900" u="sng" dirty="0">
              <a:latin typeface="+mn-lt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3047999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4419600"/>
            <a:ext cx="685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from a Binary Search Tree </a:t>
            </a:r>
            <a:r>
              <a:rPr lang="en-US" dirty="0"/>
              <a:t>Two Children Case (tricky instance)</a:t>
            </a:r>
            <a:endParaRPr lang="en-US" b="0" dirty="0" smtClean="0"/>
          </a:p>
        </p:txBody>
      </p:sp>
      <p:pic>
        <p:nvPicPr>
          <p:cNvPr id="25602" name="Picture 2" descr="C:\Documents and Settings\Administrator\My Documents\Koffman\PPTs\JPEGS\JWCL233_Koffman JPG files\ch06\w014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4861"/>
            <a:ext cx="8534399" cy="320390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124200" y="5486400"/>
            <a:ext cx="1905000" cy="762000"/>
          </a:xfrm>
          <a:prstGeom prst="wedgeRoundRectCallout">
            <a:avLst>
              <a:gd name="adj1" fmla="val 90780"/>
              <a:gd name="adj2" fmla="val -266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to solve a One-Child case!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55750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→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01217" y="5647209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Recursion?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4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Algorithm for Removing from a Binary Search Tree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5853"/>
            <a:ext cx="6629400" cy="58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7381</TotalTime>
  <Words>6667</Words>
  <Application>Microsoft Office PowerPoint</Application>
  <PresentationFormat>On-screen Show (4:3)</PresentationFormat>
  <Paragraphs>2731</Paragraphs>
  <Slides>176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85" baseType="lpstr">
      <vt:lpstr>ＭＳ Ｐゴシック</vt:lpstr>
      <vt:lpstr>Arial</vt:lpstr>
      <vt:lpstr>Calibri</vt:lpstr>
      <vt:lpstr>Comic Sans MS</vt:lpstr>
      <vt:lpstr>Courier New</vt:lpstr>
      <vt:lpstr>Tw Cen MT</vt:lpstr>
      <vt:lpstr>Wingdings</vt:lpstr>
      <vt:lpstr>Wingdings 2</vt:lpstr>
      <vt:lpstr>Median</vt:lpstr>
      <vt:lpstr>Trees</vt:lpstr>
      <vt:lpstr>Chapter Objectives</vt:lpstr>
      <vt:lpstr>Chapter Objectives (cont.)</vt:lpstr>
      <vt:lpstr>Trees - Introduction</vt:lpstr>
      <vt:lpstr>Where Have I Seen Trees?</vt:lpstr>
      <vt:lpstr>Trees - Introduction (cont.)</vt:lpstr>
      <vt:lpstr>Trees - Introduction (cont.)</vt:lpstr>
      <vt:lpstr>Job Interview Questions </vt:lpstr>
      <vt:lpstr> Job Interview Questions</vt:lpstr>
      <vt:lpstr>Tree Terminology and Applications</vt:lpstr>
      <vt:lpstr>Tree Terminology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Binary Trees</vt:lpstr>
      <vt:lpstr>Check Point: Fundamentals</vt:lpstr>
      <vt:lpstr>Check Point: Fundamentals</vt:lpstr>
      <vt:lpstr>Example: Expression Tree</vt:lpstr>
      <vt:lpstr>Example: Binary Search Tree</vt:lpstr>
      <vt:lpstr>Binary Search Tree Examples</vt:lpstr>
      <vt:lpstr>Binary Tree vs. Binary Search Tree</vt:lpstr>
      <vt:lpstr>Job Interview Question</vt:lpstr>
      <vt:lpstr>Binary Search Tree (cont.)</vt:lpstr>
      <vt:lpstr>Binary Search Tree (cont.)</vt:lpstr>
      <vt:lpstr>Recursive Algorithm for Searching a Binary Tree</vt:lpstr>
      <vt:lpstr>Full, Perfect, and Complete Binary Trees</vt:lpstr>
      <vt:lpstr>Full, Perfect, and Complete Binary Trees (cont.)</vt:lpstr>
      <vt:lpstr>Full, Perfect, and Complete Binary Trees (cont.)</vt:lpstr>
      <vt:lpstr>General Trees</vt:lpstr>
      <vt:lpstr>Tree Traversals</vt:lpstr>
      <vt:lpstr>Tree Traversals</vt:lpstr>
      <vt:lpstr>Google Interview Question</vt:lpstr>
      <vt:lpstr>Tree Traversals (cont.)</vt:lpstr>
      <vt:lpstr>Visualizing Tree Traversals</vt:lpstr>
      <vt:lpstr>Visualizing Tree Traversals (cont.)</vt:lpstr>
      <vt:lpstr>Visualizing Tree Traversals (cont.)</vt:lpstr>
      <vt:lpstr>Visualizing Tree Traversals (cont.)</vt:lpstr>
      <vt:lpstr>Traversals of Binary Search Trees and Expression Trees</vt:lpstr>
      <vt:lpstr>Job Interview Question</vt:lpstr>
      <vt:lpstr>Traversals of Binary Search Trees and Expression Trees (cont.)</vt:lpstr>
      <vt:lpstr>Traversals of Binary Search Trees and Expression Trees (cont.)</vt:lpstr>
      <vt:lpstr>Traversals of Binary Search Trees and Expression Trees (cont.)</vt:lpstr>
      <vt:lpstr>Implementing a BinaryTree Class</vt:lpstr>
      <vt:lpstr>BinaryTree&lt;E&gt; Class (cont.)</vt:lpstr>
      <vt:lpstr>Node&lt;E&gt; Class</vt:lpstr>
      <vt:lpstr>Node&lt;E&gt; Class (cont.)</vt:lpstr>
      <vt:lpstr>Node&lt;E&gt;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Constructors</vt:lpstr>
      <vt:lpstr>Constructors (cont.)</vt:lpstr>
      <vt:lpstr>getLeftSubtree and getRightSubtree Methods</vt:lpstr>
      <vt:lpstr>isLeaf Method</vt:lpstr>
      <vt:lpstr>toString Method</vt:lpstr>
      <vt:lpstr>preOrderTraverse Method</vt:lpstr>
      <vt:lpstr>preOrderTraverse Method (cont.)</vt:lpstr>
      <vt:lpstr>Binary Search Trees</vt:lpstr>
      <vt:lpstr>Overview of a Binary Search Tree</vt:lpstr>
      <vt:lpstr>Overview of a Binary Search Tree (cont.)</vt:lpstr>
      <vt:lpstr>Recursive Algorithm for Searching a Binary Search Tree</vt:lpstr>
      <vt:lpstr>Searching a Binary Tree</vt:lpstr>
      <vt:lpstr>Performance</vt:lpstr>
      <vt:lpstr>Interface SearchTree&lt;E&gt;</vt:lpstr>
      <vt:lpstr>BinarySearchTree&lt;E&gt; Class</vt:lpstr>
      <vt:lpstr>Implementing find Methods</vt:lpstr>
      <vt:lpstr>Insertion into a Binary Search Tree</vt:lpstr>
      <vt:lpstr>Implementing the add Methods</vt:lpstr>
      <vt:lpstr>Implementing the add Methods (cont.)</vt:lpstr>
      <vt:lpstr>Removal from a Binary Search Tree</vt:lpstr>
      <vt:lpstr>Removal from a Binary Search Tree: One-Child Case</vt:lpstr>
      <vt:lpstr>Removing from a Binary Search Tree Two Children Case</vt:lpstr>
      <vt:lpstr>Removing from a Binary Search Tree Two Children Case (tricky instance)</vt:lpstr>
      <vt:lpstr>Removing from a Binary Search Tree Two Children Case (tricky instance)</vt:lpstr>
      <vt:lpstr>Algorithm for Removing from a Binary Search Tree</vt:lpstr>
      <vt:lpstr>Implementing the delete Method</vt:lpstr>
      <vt:lpstr>Testing a Binary Search Tree</vt:lpstr>
      <vt:lpstr>Job Interview Questions - Revisit </vt:lpstr>
      <vt:lpstr> Job Interview Questions</vt:lpstr>
      <vt:lpstr>Heaps and Priority Queues</vt:lpstr>
      <vt:lpstr>Heaps and Priority Queues</vt:lpstr>
      <vt:lpstr>Which one these are heaps?</vt:lpstr>
      <vt:lpstr>Inserting an Item into a Heap</vt:lpstr>
      <vt:lpstr>Inserting an Item into a Heap (cont.)</vt:lpstr>
      <vt:lpstr>Inserting an Item into a Heap (cont.)</vt:lpstr>
      <vt:lpstr>Inserting an Item into a Heap (cont.)</vt:lpstr>
      <vt:lpstr>Inserting an Item into a Heap (cont.)</vt:lpstr>
      <vt:lpstr>Removing an Item from a Heap</vt:lpstr>
      <vt:lpstr>Removing an Item from a Heap (cont.)</vt:lpstr>
      <vt:lpstr>Removing an Item from a Heap (cont.)</vt:lpstr>
      <vt:lpstr>Removing an Item from a Heap (cont.)</vt:lpstr>
      <vt:lpstr>Removing an Item from a Heap (cont.)</vt:lpstr>
      <vt:lpstr>Removing an Item from a Heap (cont.)</vt:lpstr>
      <vt:lpstr>Implementing a Heap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Inserting into a Heap Implemented as an ArrayList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Removal from a Heap Implemented as an ArrayList</vt:lpstr>
      <vt:lpstr>Performance of the Heap</vt:lpstr>
      <vt:lpstr>Job Interview Questions</vt:lpstr>
      <vt:lpstr>Priority Queues</vt:lpstr>
      <vt:lpstr>Priority Queues (cont.)</vt:lpstr>
      <vt:lpstr>Insertion into a Priority Queue</vt:lpstr>
      <vt:lpstr>PriorityQueue Class</vt:lpstr>
      <vt:lpstr>Using a Heap as the Basis of a Priority Queue</vt:lpstr>
      <vt:lpstr>Huffman Trees</vt:lpstr>
      <vt:lpstr>Huffman Tree</vt:lpstr>
      <vt:lpstr>Huffman Tree (cont.)</vt:lpstr>
      <vt:lpstr>Huffman Tree (cont.)</vt:lpstr>
      <vt:lpstr>Huffman Trees</vt:lpstr>
      <vt:lpstr>Huffman Trees (cont.)</vt:lpstr>
      <vt:lpstr>Huffman Trees (cont.)</vt:lpstr>
      <vt:lpstr>Building a Custom Huffman Tree</vt:lpstr>
      <vt:lpstr>Building a Custom Huffman Tree (cont.)</vt:lpstr>
      <vt:lpstr>Building a Custom Huffman Tree (cont.)</vt:lpstr>
      <vt:lpstr>Building a Custom Huffman Tree  The Intuition</vt:lpstr>
      <vt:lpstr>Building a Custom Huffman Tree (cont.)</vt:lpstr>
      <vt:lpstr>Design</vt:lpstr>
      <vt:lpstr>Implementation</vt:lpstr>
      <vt:lpstr> Job Interview Questions</vt:lpstr>
      <vt:lpstr>Huffman Code Construction: 2nd Example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Google Interview Question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Philip King</dc:creator>
  <cp:lastModifiedBy>Eduard C Dragut</cp:lastModifiedBy>
  <cp:revision>245</cp:revision>
  <dcterms:created xsi:type="dcterms:W3CDTF">2004-06-18T19:33:01Z</dcterms:created>
  <dcterms:modified xsi:type="dcterms:W3CDTF">2017-11-08T15:42:39Z</dcterms:modified>
</cp:coreProperties>
</file>